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7" r:id="rId3"/>
    <p:sldId id="258" r:id="rId4"/>
    <p:sldId id="267" r:id="rId5"/>
    <p:sldId id="268" r:id="rId6"/>
    <p:sldId id="266" r:id="rId7"/>
    <p:sldId id="271" r:id="rId8"/>
    <p:sldId id="273" r:id="rId9"/>
    <p:sldId id="286" r:id="rId10"/>
    <p:sldId id="275" r:id="rId11"/>
    <p:sldId id="276" r:id="rId12"/>
    <p:sldId id="277" r:id="rId13"/>
    <p:sldId id="283" r:id="rId14"/>
    <p:sldId id="278" r:id="rId15"/>
    <p:sldId id="279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3D"/>
    <a:srgbClr val="99CDB1"/>
    <a:srgbClr val="005026"/>
    <a:srgbClr val="B3FFD7"/>
    <a:srgbClr val="73BB94"/>
    <a:srgbClr val="E0CF2A"/>
    <a:srgbClr val="26955A"/>
    <a:srgbClr val="4CA8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79E7C-6B7B-4006-B093-1608365899F9}" v="1" dt="2022-05-17T15:00:59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54" y="378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A312F-6F37-4C0F-9887-2F19C3B98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ADB3DF-FAF2-41FD-8F63-7D2ABB198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E7FF2C-630E-441C-AB14-198E3632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69ED1-8E9D-4360-8A7E-4379530D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F11DA-EF4B-4BD1-A8E3-C85D059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55B43-4E2E-4E0D-BE0F-8FA4CA59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3B8F1A-0EA2-40BC-9F11-9F44B2B4C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3A077-90C8-4D4D-A301-3559D9C01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9309B1-8E12-4946-B427-0351620E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C7B5C-CBDE-4824-88CA-935B1628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6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71E138-3C1B-4844-879A-553BF7D2E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44B747-BCF7-49CD-96C4-73ECCE727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7AD4A-B913-444C-9D81-0705A0FE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D8BA0-83EF-4EEC-8F60-EBA2915B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C7DBF-6846-4880-9062-782AA948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0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FE308-69EA-4CBE-A07F-04BE7BB0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46605-8E06-4B59-9048-9FE5EC79A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8D13F-1559-4D9A-B946-4C495F05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7BE85-3108-48B5-A601-E47A6098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DCE3A-AA86-46A8-B283-3B4DA1CF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18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CC6DCD-27B6-445B-8D00-A7BBBDC31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3F1AE-420F-49A1-A640-942BEA8AE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6518B-995E-4FED-A60B-2F4D06327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3D4D33-5C7A-4F34-8B52-E22F460E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361B59-E4C1-4DA5-9EDC-00F8A1106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8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6E6EB-1E24-4789-B542-6CE20282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E4B05-2B57-4F61-8ACA-DF4CFD9B1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41B932-2D30-48D5-B5C5-146C3AF26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448BA2-7CFD-4483-B491-0318AABB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787708-3E99-4B57-AEDE-D9FD98FE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BAE3CC-0D92-46E0-BDCB-7B72FD11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2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8E94F-80D7-4E4F-9D98-91DD2903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D77A26-A409-48EC-8BDA-8BE1D14DA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FEE663-B9BC-4D52-83B3-DB5525901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83EC0A-A4D8-4BD1-B9B2-C33B34333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87C904-44FB-47A6-8029-DB8230C08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075E53-19BC-45C2-8C70-E4B5B4CD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EEC381-D6EB-47F3-9172-9990857E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FCE66F-5C5F-4A9C-9277-021CBC54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6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AEBF9-70BE-42D0-ACA0-5864A323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BA8C24-05A7-40C0-BE41-0C720D59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EF10E9-34A8-4A27-B6CC-1B43F2A2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C1FD3F-5F5C-4F81-8D50-806EAC6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5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EBB5E3-5BCA-4331-A8ED-083730A0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7FE3F9-9E20-4819-9688-22313FE9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0394E-C5A4-4D53-BFB3-347F951B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3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89B3F-C397-4A8D-97E4-6B8C7265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FB67E-BB29-46BA-B4DF-4B6E3F029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D84092-3EDE-4C89-84B4-B78CB1D15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6AC4C5-A817-4230-A421-C86E7077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E8F11E-EDDD-4C21-B750-339CE46E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90487B-5764-478D-8EB7-09BB5394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B9C5F-1049-47D2-91B3-B8F590C4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81F94F-DCC3-440D-9B06-841E0BB9C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629EDE-BE5C-4618-BCA5-9198D7574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B667E-C64E-4F51-A677-78615EB2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FB8E2-287C-4CCE-BBD5-0C5EF42B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AD321C-1803-4C2D-9D99-856C9A41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4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C83CD8-8826-42AE-98B9-8ED320F2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DB3FDC-09F0-43A7-8394-35B5AAA09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FAE83-05A9-4C05-97A2-3778AC4BD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DC3A2-20A0-472F-9552-11037B44EDA7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F32F8-E39C-4DB7-AC69-F635FFBCD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720357-9CA7-4C73-99D0-FD3C6A641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8DDB1-C027-4A7C-B476-8C366577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01076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202010811" TargetMode="External"/><Relationship Id="rId4" Type="http://schemas.openxmlformats.org/officeDocument/2006/relationships/hyperlink" Target="https://github.com/20201078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newsfs.com/news/articleView.html?idxno=18965" TargetMode="External"/><Relationship Id="rId5" Type="http://schemas.openxmlformats.org/officeDocument/2006/relationships/hyperlink" Target="https://foodpang.c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ctvnews.co.kr/news/articleView.html?idxno=225645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busan.com/view/busan/view.php?code=2022012318480515064" TargetMode="External"/><Relationship Id="rId5" Type="http://schemas.openxmlformats.org/officeDocument/2006/relationships/hyperlink" Target="http://news.heraldcorp.com/view.php?ud=20220111000904" TargetMode="External"/><Relationship Id="rId4" Type="http://schemas.openxmlformats.org/officeDocument/2006/relationships/hyperlink" Target="https://platum.kr/archives/13354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725E01-8150-4982-AF23-43C9BB8302FA}"/>
              </a:ext>
            </a:extLst>
          </p:cNvPr>
          <p:cNvSpPr/>
          <p:nvPr/>
        </p:nvSpPr>
        <p:spPr>
          <a:xfrm>
            <a:off x="0" y="3685863"/>
            <a:ext cx="12192000" cy="1767460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3AAB2-58B7-47E2-94B9-BBF5E5C09148}"/>
              </a:ext>
            </a:extLst>
          </p:cNvPr>
          <p:cNvSpPr txBox="1"/>
          <p:nvPr/>
        </p:nvSpPr>
        <p:spPr>
          <a:xfrm>
            <a:off x="3729807" y="3902700"/>
            <a:ext cx="4732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LSTM </a:t>
            </a:r>
            <a:r>
              <a:rPr lang="ko-KR" altLang="en-US" sz="3600" spc="-1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네트워크를 이용한</a:t>
            </a:r>
            <a:endParaRPr lang="en-US" altLang="ko-KR" sz="3600" spc="-1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3600" spc="-1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농산물 시세 예측 서비스 </a:t>
            </a:r>
            <a:endParaRPr lang="en-US" altLang="ko-KR" sz="3600" spc="-1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33811-23C2-4DFB-B807-510A264A9C2D}"/>
              </a:ext>
            </a:extLst>
          </p:cNvPr>
          <p:cNvSpPr txBox="1"/>
          <p:nvPr/>
        </p:nvSpPr>
        <p:spPr>
          <a:xfrm>
            <a:off x="5638183" y="5063334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온리포유</a:t>
            </a:r>
            <a:endParaRPr lang="en-US" altLang="ko-KR" sz="16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33A4CD-65A5-4835-815C-51B720E53CFB}"/>
              </a:ext>
            </a:extLst>
          </p:cNvPr>
          <p:cNvSpPr txBox="1"/>
          <p:nvPr/>
        </p:nvSpPr>
        <p:spPr>
          <a:xfrm>
            <a:off x="4442340" y="5590472"/>
            <a:ext cx="3307317" cy="786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지도교수</a:t>
            </a:r>
            <a:r>
              <a:rPr lang="en-US" altLang="ko-KR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</a:t>
            </a:r>
            <a:r>
              <a:rPr lang="ko-KR" altLang="en-US" sz="1400" spc="-5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이지항</a:t>
            </a:r>
            <a:r>
              <a:rPr lang="ko-KR" altLang="en-US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교수님</a:t>
            </a:r>
            <a:endParaRPr lang="en-US" altLang="ko-KR" sz="14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팀장</a:t>
            </a:r>
            <a:r>
              <a:rPr lang="en-US" altLang="ko-KR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202010769 </a:t>
            </a:r>
            <a:r>
              <a:rPr lang="ko-KR" altLang="en-US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노유진</a:t>
            </a:r>
            <a:endParaRPr lang="en-US" altLang="ko-KR" sz="14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팀원</a:t>
            </a:r>
            <a:r>
              <a:rPr lang="en-US" altLang="ko-KR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202010785 </a:t>
            </a:r>
            <a:r>
              <a:rPr lang="ko-KR" altLang="en-US" sz="1400" spc="-5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양시현</a:t>
            </a:r>
            <a:r>
              <a:rPr lang="en-US" altLang="ko-KR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202010811 </a:t>
            </a:r>
            <a:r>
              <a:rPr lang="ko-KR" altLang="en-US" sz="1400" spc="-5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정세림</a:t>
            </a:r>
            <a:endParaRPr lang="en-US" altLang="ko-KR" sz="14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12F0D8-2527-9642-46E8-A465FACB4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41" y="631557"/>
            <a:ext cx="2758583" cy="27585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B42CD9-2792-C749-8895-194F80B4D7C8}"/>
              </a:ext>
            </a:extLst>
          </p:cNvPr>
          <p:cNvSpPr txBox="1"/>
          <p:nvPr/>
        </p:nvSpPr>
        <p:spPr>
          <a:xfrm>
            <a:off x="0" y="6613957"/>
            <a:ext cx="7019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3BB94"/>
                </a:solidFill>
              </a:rPr>
              <a:t>&lt;</a:t>
            </a:r>
            <a:r>
              <a:rPr lang="ko-KR" altLang="en-US" sz="1000" dirty="0" err="1">
                <a:solidFill>
                  <a:srgbClr val="73BB94"/>
                </a:solidFill>
              </a:rPr>
              <a:t>a</a:t>
            </a:r>
            <a:r>
              <a:rPr lang="ko-KR" altLang="en-US" sz="1000" dirty="0">
                <a:solidFill>
                  <a:srgbClr val="73BB94"/>
                </a:solidFill>
              </a:rPr>
              <a:t> </a:t>
            </a:r>
            <a:r>
              <a:rPr lang="ko-KR" altLang="en-US" sz="1000" dirty="0" err="1">
                <a:solidFill>
                  <a:srgbClr val="73BB94"/>
                </a:solidFill>
              </a:rPr>
              <a:t>href</a:t>
            </a:r>
            <a:r>
              <a:rPr lang="ko-KR" altLang="en-US" sz="1000" dirty="0">
                <a:solidFill>
                  <a:srgbClr val="73BB94"/>
                </a:solidFill>
              </a:rPr>
              <a:t>="https://www.flaticon.com/kr/free-icons/" </a:t>
            </a:r>
            <a:r>
              <a:rPr lang="ko-KR" altLang="en-US" sz="1000" dirty="0" err="1">
                <a:solidFill>
                  <a:srgbClr val="73BB94"/>
                </a:solidFill>
              </a:rPr>
              <a:t>title</a:t>
            </a:r>
            <a:r>
              <a:rPr lang="ko-KR" altLang="en-US" sz="1000" dirty="0">
                <a:solidFill>
                  <a:srgbClr val="73BB94"/>
                </a:solidFill>
              </a:rPr>
              <a:t>="야채 아이콘"&gt;야채 아이콘  제작자: photo3idea_studio - </a:t>
            </a:r>
            <a:r>
              <a:rPr lang="ko-KR" altLang="en-US" sz="1000" dirty="0" err="1">
                <a:solidFill>
                  <a:srgbClr val="73BB94"/>
                </a:solidFill>
              </a:rPr>
              <a:t>Flaticon</a:t>
            </a:r>
            <a:r>
              <a:rPr lang="ko-KR" altLang="en-US" sz="1000" dirty="0">
                <a:solidFill>
                  <a:srgbClr val="73BB94"/>
                </a:solidFill>
              </a:rPr>
              <a:t>&lt;/</a:t>
            </a:r>
            <a:r>
              <a:rPr lang="ko-KR" altLang="en-US" sz="1000" dirty="0" err="1">
                <a:solidFill>
                  <a:srgbClr val="73BB94"/>
                </a:solidFill>
              </a:rPr>
              <a:t>a</a:t>
            </a:r>
            <a:r>
              <a:rPr lang="ko-KR" altLang="en-US" sz="1000" dirty="0">
                <a:solidFill>
                  <a:srgbClr val="73BB94"/>
                </a:solidFill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4B891-6AE4-4B0A-9119-F264041C37FC}"/>
              </a:ext>
            </a:extLst>
          </p:cNvPr>
          <p:cNvSpPr txBox="1"/>
          <p:nvPr/>
        </p:nvSpPr>
        <p:spPr>
          <a:xfrm>
            <a:off x="9826675" y="5803202"/>
            <a:ext cx="2073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https://github.com/202010769</a:t>
            </a:r>
            <a:endParaRPr lang="en-US" altLang="ko-KR" sz="12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sz="12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https://github.com/202010785</a:t>
            </a:r>
            <a:endParaRPr lang="en-US" altLang="ko-KR" sz="12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sz="12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https://github.com/202010811</a:t>
            </a:r>
            <a:endParaRPr lang="en-US" altLang="ko-KR" sz="12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12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82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1066-08BB-48B4-9A6A-51C7E88D6273}"/>
              </a:ext>
            </a:extLst>
          </p:cNvPr>
          <p:cNvSpPr txBox="1"/>
          <p:nvPr/>
        </p:nvSpPr>
        <p:spPr>
          <a:xfrm>
            <a:off x="3062791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510923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1635457" y="337292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4193963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81919" y="1680457"/>
            <a:ext cx="2382383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LSTM gate layers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10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F950F3-3BFD-4902-104B-52E434270460}"/>
              </a:ext>
            </a:extLst>
          </p:cNvPr>
          <p:cNvCxnSpPr>
            <a:cxnSpLocks/>
          </p:cNvCxnSpPr>
          <p:nvPr/>
        </p:nvCxnSpPr>
        <p:spPr>
          <a:xfrm>
            <a:off x="5799099" y="1805273"/>
            <a:ext cx="0" cy="3880174"/>
          </a:xfrm>
          <a:prstGeom prst="line">
            <a:avLst/>
          </a:prstGeom>
          <a:ln>
            <a:solidFill>
              <a:srgbClr val="26955A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D59EC2-A610-C899-C23B-9BE47CBCB064}"/>
              </a:ext>
            </a:extLst>
          </p:cNvPr>
          <p:cNvSpPr txBox="1"/>
          <p:nvPr/>
        </p:nvSpPr>
        <p:spPr>
          <a:xfrm>
            <a:off x="609019" y="2426260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3FB996-EFA4-278D-279F-3822A396EA2B}"/>
              </a:ext>
            </a:extLst>
          </p:cNvPr>
          <p:cNvSpPr/>
          <p:nvPr/>
        </p:nvSpPr>
        <p:spPr>
          <a:xfrm>
            <a:off x="600074" y="2380497"/>
            <a:ext cx="1035384" cy="32725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7D561-98F1-62C4-25F3-0967F05714ED}"/>
              </a:ext>
            </a:extLst>
          </p:cNvPr>
          <p:cNvSpPr txBox="1"/>
          <p:nvPr/>
        </p:nvSpPr>
        <p:spPr>
          <a:xfrm>
            <a:off x="618351" y="2371005"/>
            <a:ext cx="1026438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Forget gate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0E38EB-296A-ECD1-9234-EE5128C35251}"/>
              </a:ext>
            </a:extLst>
          </p:cNvPr>
          <p:cNvSpPr txBox="1"/>
          <p:nvPr/>
        </p:nvSpPr>
        <p:spPr>
          <a:xfrm>
            <a:off x="6263370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4BAE08-5B42-C8E6-4284-0CB6CF506A69}"/>
              </a:ext>
            </a:extLst>
          </p:cNvPr>
          <p:cNvSpPr txBox="1"/>
          <p:nvPr/>
        </p:nvSpPr>
        <p:spPr>
          <a:xfrm>
            <a:off x="6254038" y="2426260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7C380A-4AAD-ADDE-8EF2-719C05B41909}"/>
              </a:ext>
            </a:extLst>
          </p:cNvPr>
          <p:cNvSpPr/>
          <p:nvPr/>
        </p:nvSpPr>
        <p:spPr>
          <a:xfrm>
            <a:off x="6245093" y="2380497"/>
            <a:ext cx="1035384" cy="32725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7BF0B-A468-591B-EFB4-2865F2F177E1}"/>
              </a:ext>
            </a:extLst>
          </p:cNvPr>
          <p:cNvSpPr txBox="1"/>
          <p:nvPr/>
        </p:nvSpPr>
        <p:spPr>
          <a:xfrm>
            <a:off x="6319353" y="2371005"/>
            <a:ext cx="1026438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 gate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5A3073-DF36-25EC-7061-BC9129C87AD9}"/>
              </a:ext>
            </a:extLst>
          </p:cNvPr>
          <p:cNvSpPr txBox="1"/>
          <p:nvPr/>
        </p:nvSpPr>
        <p:spPr>
          <a:xfrm>
            <a:off x="510923" y="2955271"/>
            <a:ext cx="6098616" cy="373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cell </a:t>
            </a:r>
            <a:r>
              <a:rPr lang="ko-KR" altLang="ko-KR" sz="18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상태에서 버리고 유지할 정보를 결정</a:t>
            </a:r>
            <a:endParaRPr lang="ko-KR" altLang="ko-KR" sz="1800" kern="100" dirty="0">
              <a:effectLst/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148EDB-F71E-8F34-203E-E7EC832661FC}"/>
              </a:ext>
            </a:extLst>
          </p:cNvPr>
          <p:cNvSpPr txBox="1"/>
          <p:nvPr/>
        </p:nvSpPr>
        <p:spPr>
          <a:xfrm>
            <a:off x="6127242" y="2959439"/>
            <a:ext cx="6098616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새로운 정보가 </a:t>
            </a:r>
            <a:r>
              <a:rPr lang="en-US" altLang="ko-KR" sz="18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cell </a:t>
            </a:r>
            <a:r>
              <a:rPr lang="ko-KR" altLang="ko-KR" sz="18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상태에 저장될지를 결정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667E32-5F83-8EEC-452B-3F03DBB22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68" t="43326" r="21040" b="24142"/>
          <a:stretch/>
        </p:blipFill>
        <p:spPr>
          <a:xfrm>
            <a:off x="905422" y="3718856"/>
            <a:ext cx="3390669" cy="21780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36DB80-FFBC-6309-A11D-799B4FA13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08" t="28433" r="21717" b="38219"/>
          <a:stretch/>
        </p:blipFill>
        <p:spPr>
          <a:xfrm>
            <a:off x="6609539" y="3662340"/>
            <a:ext cx="3390668" cy="22345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F5637FC-27E5-6136-A5DE-D5DF5DB8A538}"/>
              </a:ext>
            </a:extLst>
          </p:cNvPr>
          <p:cNvSpPr/>
          <p:nvPr/>
        </p:nvSpPr>
        <p:spPr>
          <a:xfrm>
            <a:off x="113952" y="6568102"/>
            <a:ext cx="10502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신성호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이미경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송사광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‘</a:t>
            </a:r>
            <a:r>
              <a:rPr lang="en-US" altLang="ko-Kore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LSTM 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네트워크를 활용한 농산물 가격 예측 모델’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한국콘텐츠학회논문지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ore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volume 18 issue 11 (2018)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</a:p>
          <a:p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사이토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고키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밑바닥부터 시작하는 딥러닝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2,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한빛미디어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38048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1066-08BB-48B4-9A6A-51C7E88D6273}"/>
              </a:ext>
            </a:extLst>
          </p:cNvPr>
          <p:cNvSpPr txBox="1"/>
          <p:nvPr/>
        </p:nvSpPr>
        <p:spPr>
          <a:xfrm>
            <a:off x="3062791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510923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1635457" y="337292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4193963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81919" y="1680457"/>
            <a:ext cx="2382383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LSTM gate layers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11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B762DF-9319-D6C3-B4E9-E7F065175A8C}"/>
              </a:ext>
            </a:extLst>
          </p:cNvPr>
          <p:cNvCxnSpPr>
            <a:cxnSpLocks/>
          </p:cNvCxnSpPr>
          <p:nvPr/>
        </p:nvCxnSpPr>
        <p:spPr>
          <a:xfrm>
            <a:off x="5799099" y="1805273"/>
            <a:ext cx="0" cy="3880174"/>
          </a:xfrm>
          <a:prstGeom prst="line">
            <a:avLst/>
          </a:prstGeom>
          <a:ln>
            <a:solidFill>
              <a:srgbClr val="26955A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5B26AD-404F-108A-8695-495FDDA7E3FB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B3D17F-0520-4AA1-0F2A-DE4B0A431D4C}"/>
              </a:ext>
            </a:extLst>
          </p:cNvPr>
          <p:cNvSpPr txBox="1"/>
          <p:nvPr/>
        </p:nvSpPr>
        <p:spPr>
          <a:xfrm>
            <a:off x="609019" y="2426260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7DEAE-E067-1B09-E7E6-14DC3C6C43E0}"/>
              </a:ext>
            </a:extLst>
          </p:cNvPr>
          <p:cNvSpPr/>
          <p:nvPr/>
        </p:nvSpPr>
        <p:spPr>
          <a:xfrm>
            <a:off x="600074" y="2380497"/>
            <a:ext cx="1035384" cy="32725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3BB89-1755-449F-A691-C000BD4B7EE2}"/>
              </a:ext>
            </a:extLst>
          </p:cNvPr>
          <p:cNvSpPr txBox="1"/>
          <p:nvPr/>
        </p:nvSpPr>
        <p:spPr>
          <a:xfrm>
            <a:off x="609019" y="2380497"/>
            <a:ext cx="1237741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Update gate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3BE268-3FB8-8E8B-358D-7CC6EE27F8EA}"/>
              </a:ext>
            </a:extLst>
          </p:cNvPr>
          <p:cNvSpPr txBox="1"/>
          <p:nvPr/>
        </p:nvSpPr>
        <p:spPr>
          <a:xfrm>
            <a:off x="6254038" y="2426260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7BD269-C95B-F62F-672E-730CF23B2F07}"/>
              </a:ext>
            </a:extLst>
          </p:cNvPr>
          <p:cNvSpPr/>
          <p:nvPr/>
        </p:nvSpPr>
        <p:spPr>
          <a:xfrm>
            <a:off x="6245093" y="2380497"/>
            <a:ext cx="1035384" cy="32725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DB564-79EE-FCE9-FCFB-2A20EAD6A5F9}"/>
              </a:ext>
            </a:extLst>
          </p:cNvPr>
          <p:cNvSpPr txBox="1"/>
          <p:nvPr/>
        </p:nvSpPr>
        <p:spPr>
          <a:xfrm>
            <a:off x="6254038" y="2380496"/>
            <a:ext cx="1120063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Output gate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6A4E8D-49CB-9971-820F-338DCC808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61171" r="31406" b="23369"/>
          <a:stretch/>
        </p:blipFill>
        <p:spPr>
          <a:xfrm>
            <a:off x="1073635" y="4067582"/>
            <a:ext cx="3265897" cy="22030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0611C9-38E4-EC89-7174-C882AEA64946}"/>
              </a:ext>
            </a:extLst>
          </p:cNvPr>
          <p:cNvSpPr txBox="1"/>
          <p:nvPr/>
        </p:nvSpPr>
        <p:spPr>
          <a:xfrm>
            <a:off x="600074" y="3067261"/>
            <a:ext cx="6098616" cy="640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Cell state</a:t>
            </a:r>
            <a:r>
              <a:rPr lang="ko-KR" altLang="ko-KR" sz="14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값이</a:t>
            </a:r>
            <a:endParaRPr lang="en-US" altLang="ko-KR" sz="1400" kern="1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Input-gate </a:t>
            </a:r>
            <a:r>
              <a:rPr lang="ko-KR" altLang="ko-KR" sz="14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값을 </a:t>
            </a:r>
            <a:r>
              <a:rPr lang="en-US" altLang="ko-KR" sz="14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forget gate </a:t>
            </a:r>
            <a:r>
              <a:rPr lang="ko-KR" altLang="ko-KR" sz="14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값과 결합하여 업데이트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1CDC03-F6DF-BDD3-2004-D3BA242860CD}"/>
              </a:ext>
            </a:extLst>
          </p:cNvPr>
          <p:cNvSpPr txBox="1"/>
          <p:nvPr/>
        </p:nvSpPr>
        <p:spPr>
          <a:xfrm>
            <a:off x="6254038" y="3039505"/>
            <a:ext cx="6098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출력 값을 업데이트 된 </a:t>
            </a:r>
            <a:r>
              <a:rPr lang="en-US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cell </a:t>
            </a:r>
            <a:r>
              <a:rPr lang="ko-KR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값의 </a:t>
            </a:r>
            <a:r>
              <a:rPr lang="en-US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tanh </a:t>
            </a:r>
            <a:r>
              <a:rPr lang="ko-KR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값을 반영하여 결정</a:t>
            </a:r>
            <a:endParaRPr lang="ko-KR" altLang="en-US" sz="14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5455D5-3E67-18EB-3DE7-3354FDD88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0" t="52854" r="32178" b="32296"/>
          <a:stretch/>
        </p:blipFill>
        <p:spPr>
          <a:xfrm>
            <a:off x="7203408" y="3935315"/>
            <a:ext cx="2985620" cy="21255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9F934E6-562E-905D-8C5D-BEE3E56CB393}"/>
              </a:ext>
            </a:extLst>
          </p:cNvPr>
          <p:cNvSpPr/>
          <p:nvPr/>
        </p:nvSpPr>
        <p:spPr>
          <a:xfrm>
            <a:off x="113952" y="6568102"/>
            <a:ext cx="10502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신성호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이미경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송사광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‘</a:t>
            </a:r>
            <a:r>
              <a:rPr lang="en-US" altLang="ko-Kore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LSTM 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네트워크를 활용한 농산물 가격 예측 모델’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한국콘텐츠학회논문지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ore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volume 18 issue 11 (2018)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</a:p>
          <a:p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사이토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고키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밑바닥부터 시작하는 딥러닝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2,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한빛미디어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3154481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1066-08BB-48B4-9A6A-51C7E88D6273}"/>
              </a:ext>
            </a:extLst>
          </p:cNvPr>
          <p:cNvSpPr txBox="1"/>
          <p:nvPr/>
        </p:nvSpPr>
        <p:spPr>
          <a:xfrm>
            <a:off x="4191946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510923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1635457" y="337292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3058924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81919" y="1680457"/>
            <a:ext cx="1877437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사용한 데이터</a:t>
            </a:r>
            <a:endParaRPr lang="en-US" altLang="ko-KR" sz="2400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12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F97FC0-3761-B5D8-9E6A-695DF5F181BB}"/>
              </a:ext>
            </a:extLst>
          </p:cNvPr>
          <p:cNvCxnSpPr>
            <a:cxnSpLocks/>
          </p:cNvCxnSpPr>
          <p:nvPr/>
        </p:nvCxnSpPr>
        <p:spPr>
          <a:xfrm>
            <a:off x="6288026" y="1780830"/>
            <a:ext cx="0" cy="3880174"/>
          </a:xfrm>
          <a:prstGeom prst="line">
            <a:avLst/>
          </a:prstGeom>
          <a:ln>
            <a:solidFill>
              <a:srgbClr val="26955A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138A04-C7CE-0514-2FEB-8C98D91E452E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FBBE10-5241-3D52-C063-268A78F3EBB5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2E1C3-F6F8-80C9-F9FE-919BB69A9D5F}"/>
              </a:ext>
            </a:extLst>
          </p:cNvPr>
          <p:cNvSpPr txBox="1"/>
          <p:nvPr/>
        </p:nvSpPr>
        <p:spPr>
          <a:xfrm>
            <a:off x="495255" y="2426260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FCE0FD-270C-B013-1C5F-D74942D15034}"/>
              </a:ext>
            </a:extLst>
          </p:cNvPr>
          <p:cNvSpPr/>
          <p:nvPr/>
        </p:nvSpPr>
        <p:spPr>
          <a:xfrm>
            <a:off x="486310" y="2380497"/>
            <a:ext cx="1149146" cy="32725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F48AD8-A257-2EAD-3A9E-F2F9F84AFA2C}"/>
              </a:ext>
            </a:extLst>
          </p:cNvPr>
          <p:cNvSpPr txBox="1"/>
          <p:nvPr/>
        </p:nvSpPr>
        <p:spPr>
          <a:xfrm>
            <a:off x="565230" y="2387865"/>
            <a:ext cx="991306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기상 데이터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A2F5A-B0E0-FE47-D39B-EA36B1761D63}"/>
              </a:ext>
            </a:extLst>
          </p:cNvPr>
          <p:cNvSpPr txBox="1"/>
          <p:nvPr/>
        </p:nvSpPr>
        <p:spPr>
          <a:xfrm>
            <a:off x="6431123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3921DC-6A80-78A5-71B8-D66F9E6A66E0}"/>
              </a:ext>
            </a:extLst>
          </p:cNvPr>
          <p:cNvSpPr txBox="1"/>
          <p:nvPr/>
        </p:nvSpPr>
        <p:spPr>
          <a:xfrm>
            <a:off x="6431123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F30B64-0C6A-6C38-F035-ADB14DD5A5B9}"/>
              </a:ext>
            </a:extLst>
          </p:cNvPr>
          <p:cNvSpPr txBox="1"/>
          <p:nvPr/>
        </p:nvSpPr>
        <p:spPr>
          <a:xfrm>
            <a:off x="6431123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6DDCDC-97A4-F581-4BA8-A4CCF21313CE}"/>
              </a:ext>
            </a:extLst>
          </p:cNvPr>
          <p:cNvSpPr txBox="1"/>
          <p:nvPr/>
        </p:nvSpPr>
        <p:spPr>
          <a:xfrm>
            <a:off x="6431123" y="2426260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BE77C4-C68C-5D01-EC1F-66B761B7148F}"/>
              </a:ext>
            </a:extLst>
          </p:cNvPr>
          <p:cNvSpPr/>
          <p:nvPr/>
        </p:nvSpPr>
        <p:spPr>
          <a:xfrm>
            <a:off x="6422177" y="2380497"/>
            <a:ext cx="1442375" cy="32725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52C5C3-CDD0-6BEF-9166-EE3C88FB2A96}"/>
              </a:ext>
            </a:extLst>
          </p:cNvPr>
          <p:cNvSpPr txBox="1"/>
          <p:nvPr/>
        </p:nvSpPr>
        <p:spPr>
          <a:xfrm>
            <a:off x="6483402" y="2379908"/>
            <a:ext cx="1442377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사과 가격 데이터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E63551-4CC1-12A0-F405-A1825C8A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75" y="2955798"/>
            <a:ext cx="5228360" cy="7651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F74F4F-C6E8-5DA0-9B5D-384A38137C77}"/>
              </a:ext>
            </a:extLst>
          </p:cNvPr>
          <p:cNvSpPr txBox="1"/>
          <p:nvPr/>
        </p:nvSpPr>
        <p:spPr>
          <a:xfrm>
            <a:off x="6325350" y="3869151"/>
            <a:ext cx="3454792" cy="484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2017.1.1~2017.12.31 &lt;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사과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대구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가격 데이터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&gt;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데이터가 없는 경우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전후 데이터의 평균값을 사용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A57259-8498-8259-F382-CFA12A9CE356}"/>
              </a:ext>
            </a:extLst>
          </p:cNvPr>
          <p:cNvSpPr txBox="1"/>
          <p:nvPr/>
        </p:nvSpPr>
        <p:spPr>
          <a:xfrm>
            <a:off x="92301" y="6444480"/>
            <a:ext cx="6136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기상자료개방포털</a:t>
            </a:r>
            <a:r>
              <a:rPr lang="en-US" altLang="ko-KR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종관기상관측</a:t>
            </a:r>
            <a:r>
              <a:rPr lang="en-US" altLang="ko-KR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(ASOS) </a:t>
            </a:r>
            <a:r>
              <a:rPr lang="ko-KR" altLang="en-US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자료</a:t>
            </a:r>
            <a:r>
              <a:rPr lang="en-US" altLang="ko-KR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2017.1.1~2017.12.31, </a:t>
            </a:r>
            <a:r>
              <a:rPr lang="ko-KR" altLang="en-US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https://data.kma.go.kr/data/grnd/selectAsosRltmList.do?pgmNo=36</a:t>
            </a:r>
          </a:p>
          <a:p>
            <a:r>
              <a:rPr lang="ko-KR" altLang="en-US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농산물유통정보</a:t>
            </a:r>
            <a:r>
              <a:rPr lang="en-US" altLang="ko-KR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KAMIS, </a:t>
            </a:r>
            <a:r>
              <a:rPr lang="ko-KR" altLang="en-US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가격정보</a:t>
            </a:r>
            <a:r>
              <a:rPr lang="en-US" altLang="ko-KR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2017.1.1~2017.12.31, </a:t>
            </a:r>
            <a:r>
              <a:rPr lang="ko-KR" altLang="en-US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800" dirty="0">
                <a:solidFill>
                  <a:srgbClr val="73BB94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https://www.kamis.or.kr/customer/price/wholesale/period.do</a:t>
            </a:r>
            <a:endParaRPr lang="ko-KR" altLang="en-US" sz="800" dirty="0">
              <a:solidFill>
                <a:srgbClr val="73BB94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5CFA7F-6D65-498E-5EE6-AFFBA6588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9" y="2876260"/>
            <a:ext cx="5687688" cy="21629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A252317-608B-D25E-FD06-DB896F0E6270}"/>
              </a:ext>
            </a:extLst>
          </p:cNvPr>
          <p:cNvSpPr txBox="1"/>
          <p:nvPr/>
        </p:nvSpPr>
        <p:spPr>
          <a:xfrm>
            <a:off x="481919" y="5177543"/>
            <a:ext cx="5046574" cy="687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2017.1.1~2017.12.31 &lt;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대구의 기상 데이터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&gt;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최저기온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최고기온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일강수량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최대순간풍속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취대풍속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평균풍속 등의 피처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일강수량이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0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인 경우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일부 데이터가 출력되지 않아 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0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으로 </a:t>
            </a:r>
            <a:r>
              <a:rPr lang="ko-KR" altLang="en-US" sz="120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결측치를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채움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3588A-8702-021A-0EA6-9AEC7A1A5ED2}"/>
              </a:ext>
            </a:extLst>
          </p:cNvPr>
          <p:cNvSpPr/>
          <p:nvPr/>
        </p:nvSpPr>
        <p:spPr>
          <a:xfrm>
            <a:off x="6406445" y="3572255"/>
            <a:ext cx="5303635" cy="1486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770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1066-08BB-48B4-9A6A-51C7E88D6273}"/>
              </a:ext>
            </a:extLst>
          </p:cNvPr>
          <p:cNvSpPr txBox="1"/>
          <p:nvPr/>
        </p:nvSpPr>
        <p:spPr>
          <a:xfrm>
            <a:off x="4191946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510923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1635457" y="337292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3058924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81919" y="1680457"/>
            <a:ext cx="1877437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사용한 데이터</a:t>
            </a:r>
            <a:endParaRPr lang="en-US" altLang="ko-KR" sz="2400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13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138A04-C7CE-0514-2FEB-8C98D91E452E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FBBE10-5241-3D52-C063-268A78F3EBB5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2E1C3-F6F8-80C9-F9FE-919BB69A9D5F}"/>
              </a:ext>
            </a:extLst>
          </p:cNvPr>
          <p:cNvSpPr txBox="1"/>
          <p:nvPr/>
        </p:nvSpPr>
        <p:spPr>
          <a:xfrm>
            <a:off x="494475" y="2426260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FCE0FD-270C-B013-1C5F-D74942D15034}"/>
              </a:ext>
            </a:extLst>
          </p:cNvPr>
          <p:cNvSpPr/>
          <p:nvPr/>
        </p:nvSpPr>
        <p:spPr>
          <a:xfrm>
            <a:off x="485530" y="2380497"/>
            <a:ext cx="1237740" cy="32725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F48AD8-A257-2EAD-3A9E-F2F9F84AFA2C}"/>
              </a:ext>
            </a:extLst>
          </p:cNvPr>
          <p:cNvSpPr txBox="1"/>
          <p:nvPr/>
        </p:nvSpPr>
        <p:spPr>
          <a:xfrm>
            <a:off x="510143" y="2389500"/>
            <a:ext cx="1237741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생성한 데이터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A2F5A-B0E0-FE47-D39B-EA36B1761D63}"/>
              </a:ext>
            </a:extLst>
          </p:cNvPr>
          <p:cNvSpPr txBox="1"/>
          <p:nvPr/>
        </p:nvSpPr>
        <p:spPr>
          <a:xfrm>
            <a:off x="6431123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3921DC-6A80-78A5-71B8-D66F9E6A66E0}"/>
              </a:ext>
            </a:extLst>
          </p:cNvPr>
          <p:cNvSpPr txBox="1"/>
          <p:nvPr/>
        </p:nvSpPr>
        <p:spPr>
          <a:xfrm>
            <a:off x="6431123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F30B64-0C6A-6C38-F035-ADB14DD5A5B9}"/>
              </a:ext>
            </a:extLst>
          </p:cNvPr>
          <p:cNvSpPr txBox="1"/>
          <p:nvPr/>
        </p:nvSpPr>
        <p:spPr>
          <a:xfrm>
            <a:off x="6431123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6DDCDC-97A4-F581-4BA8-A4CCF21313CE}"/>
              </a:ext>
            </a:extLst>
          </p:cNvPr>
          <p:cNvSpPr txBox="1"/>
          <p:nvPr/>
        </p:nvSpPr>
        <p:spPr>
          <a:xfrm>
            <a:off x="6431123" y="2426260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3EB28D-E7F1-9B6E-BAFC-13F5E0525771}"/>
              </a:ext>
            </a:extLst>
          </p:cNvPr>
          <p:cNvSpPr txBox="1"/>
          <p:nvPr/>
        </p:nvSpPr>
        <p:spPr>
          <a:xfrm>
            <a:off x="415017" y="6237262"/>
            <a:ext cx="4884671" cy="484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2017.1.1~2017.12.31 &lt;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대구의 기상 데이터 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+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대구의 사과 가격 데이터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&gt;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결측치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채우기 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+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데이터 합치기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F08507-1FD9-7B58-8C2B-2BEA1D8D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22" y="2782783"/>
            <a:ext cx="11139613" cy="34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9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1066-08BB-48B4-9A6A-51C7E88D6273}"/>
              </a:ext>
            </a:extLst>
          </p:cNvPr>
          <p:cNvSpPr txBox="1"/>
          <p:nvPr/>
        </p:nvSpPr>
        <p:spPr>
          <a:xfrm>
            <a:off x="4191946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510923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1635457" y="337292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3058924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81919" y="1680457"/>
            <a:ext cx="726481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코드</a:t>
            </a:r>
            <a:endParaRPr lang="en-US" altLang="ko-KR" sz="2400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14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029D8-761D-CE0A-2C43-9746753230D1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108219-5868-41DE-9EAA-37AEB7E5E732}"/>
              </a:ext>
            </a:extLst>
          </p:cNvPr>
          <p:cNvSpPr/>
          <p:nvPr/>
        </p:nvSpPr>
        <p:spPr>
          <a:xfrm>
            <a:off x="510923" y="2258223"/>
            <a:ext cx="588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구글 </a:t>
            </a:r>
            <a:r>
              <a:rPr lang="ko-KR" altLang="ko-KR" kern="0" dirty="0" err="1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텐서플로우에서</a:t>
            </a:r>
            <a:r>
              <a:rPr lang="ko-KR" altLang="ko-KR" kern="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제공하는</a:t>
            </a:r>
            <a:r>
              <a:rPr lang="en-US" altLang="ko-KR" kern="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BasicLSTMCell</a:t>
            </a:r>
            <a:r>
              <a:rPr lang="en-US" altLang="ko-KR" kern="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API</a:t>
            </a:r>
            <a:r>
              <a:rPr lang="ko-KR" altLang="ko-KR" kern="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이용</a:t>
            </a:r>
            <a:endParaRPr lang="ko-KR" alt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6B9B06-D5B1-4CA3-AE4B-A027D1D4E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43"/>
          <a:stretch/>
        </p:blipFill>
        <p:spPr>
          <a:xfrm>
            <a:off x="609019" y="3152721"/>
            <a:ext cx="2447925" cy="28305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8BE32FE-7DB6-494F-9EF6-EDE32ABFF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72"/>
          <a:stretch/>
        </p:blipFill>
        <p:spPr>
          <a:xfrm>
            <a:off x="3789202" y="3131022"/>
            <a:ext cx="2447925" cy="9912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90211D-54B3-4213-846C-E106D6E2A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94"/>
          <a:stretch/>
        </p:blipFill>
        <p:spPr>
          <a:xfrm>
            <a:off x="6657971" y="3415326"/>
            <a:ext cx="4666834" cy="220169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58CBD-E0B5-1881-6FD3-BE7D52B2FE1E}"/>
              </a:ext>
            </a:extLst>
          </p:cNvPr>
          <p:cNvSpPr/>
          <p:nvPr/>
        </p:nvSpPr>
        <p:spPr>
          <a:xfrm>
            <a:off x="609019" y="2821743"/>
            <a:ext cx="1327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LSTM </a:t>
            </a:r>
            <a:r>
              <a:rPr lang="ko-KR" altLang="en-US" sz="1200" kern="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구축 부분</a:t>
            </a:r>
            <a:endParaRPr lang="ko-KR" altLang="en-US" sz="12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BE5D8A-794B-0600-E9AE-B263F37585C8}"/>
              </a:ext>
            </a:extLst>
          </p:cNvPr>
          <p:cNvSpPr/>
          <p:nvPr/>
        </p:nvSpPr>
        <p:spPr>
          <a:xfrm>
            <a:off x="113952" y="6597405"/>
            <a:ext cx="107967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임진모</a:t>
            </a:r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김월용</a:t>
            </a:r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변우진</a:t>
            </a:r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신승중</a:t>
            </a:r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2018, “</a:t>
            </a:r>
            <a:r>
              <a:rPr lang="ko-KR" altLang="en-US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인공지능을 이용한 과일 가격 예측 모델 연구</a:t>
            </a:r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”, The Journal of the Convergence on Culture Technology (JCCT) Vol. 4, No. 2,  pp.197-204</a:t>
            </a:r>
          </a:p>
        </p:txBody>
      </p:sp>
    </p:spTree>
    <p:extLst>
      <p:ext uri="{BB962C8B-B14F-4D97-AF65-F5344CB8AC3E}">
        <p14:creationId xmlns:p14="http://schemas.microsoft.com/office/powerpoint/2010/main" val="61793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1066-08BB-48B4-9A6A-51C7E88D6273}"/>
              </a:ext>
            </a:extLst>
          </p:cNvPr>
          <p:cNvSpPr txBox="1"/>
          <p:nvPr/>
        </p:nvSpPr>
        <p:spPr>
          <a:xfrm>
            <a:off x="5011634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510923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1635457" y="337292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3058924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81919" y="1680457"/>
            <a:ext cx="1539204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발전가능성</a:t>
            </a:r>
            <a:endParaRPr lang="en-US" altLang="ko-KR" sz="2400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4191344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15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87FDAF-1362-4DD9-A418-2C3F005C9BA3}"/>
              </a:ext>
            </a:extLst>
          </p:cNvPr>
          <p:cNvGrpSpPr/>
          <p:nvPr/>
        </p:nvGrpSpPr>
        <p:grpSpPr>
          <a:xfrm>
            <a:off x="2516377" y="4300114"/>
            <a:ext cx="7279010" cy="1895162"/>
            <a:chOff x="2516377" y="4300114"/>
            <a:chExt cx="7279010" cy="1895162"/>
          </a:xfrm>
        </p:grpSpPr>
        <p:sp>
          <p:nvSpPr>
            <p:cNvPr id="42" name="화살표: 아래쪽 41">
              <a:extLst>
                <a:ext uri="{FF2B5EF4-FFF2-40B4-BE49-F238E27FC236}">
                  <a16:creationId xmlns:a16="http://schemas.microsoft.com/office/drawing/2014/main" id="{C22C2F9D-93F4-46EE-AF1B-0C4AADDC79F1}"/>
                </a:ext>
              </a:extLst>
            </p:cNvPr>
            <p:cNvSpPr/>
            <p:nvPr/>
          </p:nvSpPr>
          <p:spPr>
            <a:xfrm rot="16200000">
              <a:off x="8114624" y="5266538"/>
              <a:ext cx="416001" cy="682900"/>
            </a:xfrm>
            <a:prstGeom prst="downArrow">
              <a:avLst>
                <a:gd name="adj1" fmla="val 36207"/>
                <a:gd name="adj2" fmla="val 7758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7D89DA-301A-4735-AA72-CA2C219D1D1B}"/>
                </a:ext>
              </a:extLst>
            </p:cNvPr>
            <p:cNvSpPr/>
            <p:nvPr/>
          </p:nvSpPr>
          <p:spPr>
            <a:xfrm>
              <a:off x="2525918" y="5204828"/>
              <a:ext cx="949845" cy="9331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날씨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DAA2C9A-0EBF-46D5-A2DE-2081BA6BD822}"/>
                </a:ext>
              </a:extLst>
            </p:cNvPr>
            <p:cNvSpPr/>
            <p:nvPr/>
          </p:nvSpPr>
          <p:spPr>
            <a:xfrm>
              <a:off x="4618101" y="5241585"/>
              <a:ext cx="949845" cy="930816"/>
            </a:xfrm>
            <a:prstGeom prst="rect">
              <a:avLst/>
            </a:prstGeom>
            <a:solidFill>
              <a:srgbClr val="008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가격</a:t>
              </a:r>
            </a:p>
          </p:txBody>
        </p:sp>
        <p:sp>
          <p:nvSpPr>
            <p:cNvPr id="45" name="화살표: 아래쪽 44">
              <a:extLst>
                <a:ext uri="{FF2B5EF4-FFF2-40B4-BE49-F238E27FC236}">
                  <a16:creationId xmlns:a16="http://schemas.microsoft.com/office/drawing/2014/main" id="{99E34963-314F-4315-8BBD-418979998312}"/>
                </a:ext>
              </a:extLst>
            </p:cNvPr>
            <p:cNvSpPr/>
            <p:nvPr/>
          </p:nvSpPr>
          <p:spPr>
            <a:xfrm rot="16200000">
              <a:off x="3917288" y="5458557"/>
              <a:ext cx="259289" cy="425644"/>
            </a:xfrm>
            <a:prstGeom prst="downArrow">
              <a:avLst>
                <a:gd name="adj1" fmla="val 36207"/>
                <a:gd name="adj2" fmla="val 7758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56E17C-FD08-4E03-952A-5E8B6D21EAF7}"/>
                </a:ext>
              </a:extLst>
            </p:cNvPr>
            <p:cNvSpPr txBox="1"/>
            <p:nvPr/>
          </p:nvSpPr>
          <p:spPr>
            <a:xfrm>
              <a:off x="2516377" y="4917440"/>
              <a:ext cx="949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 Black" panose="020B0A04020102020204" pitchFamily="34" charset="0"/>
                </a:rPr>
                <a:t>Input</a:t>
              </a:r>
              <a:endParaRPr lang="ko-KR" altLang="en-US" sz="1600" dirty="0">
                <a:latin typeface="Arial Black" panose="020B0A040201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A768E06-FF60-4EC3-813D-F5A954750FBB}"/>
                </a:ext>
              </a:extLst>
            </p:cNvPr>
            <p:cNvSpPr txBox="1"/>
            <p:nvPr/>
          </p:nvSpPr>
          <p:spPr>
            <a:xfrm>
              <a:off x="4618102" y="4945582"/>
              <a:ext cx="949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 Black" panose="020B0A04020102020204" pitchFamily="34" charset="0"/>
                </a:rPr>
                <a:t>Output</a:t>
              </a:r>
              <a:endParaRPr lang="ko-KR" altLang="en-US" sz="1400" dirty="0">
                <a:latin typeface="Arial Black" panose="020B0A040201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AE96D0-7AA0-4B45-8E8F-9C00546C4B45}"/>
                </a:ext>
              </a:extLst>
            </p:cNvPr>
            <p:cNvSpPr txBox="1"/>
            <p:nvPr/>
          </p:nvSpPr>
          <p:spPr>
            <a:xfrm>
              <a:off x="2730867" y="4300114"/>
              <a:ext cx="2728632" cy="344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현재</a:t>
              </a:r>
              <a:r>
                <a:rPr lang="en-US" altLang="ko-KR" sz="16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) </a:t>
              </a:r>
              <a:r>
                <a:rPr lang="ko-KR" altLang="en-US" sz="16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농산물 시세 예측 서비스</a:t>
              </a:r>
              <a:endParaRPr lang="en-US" altLang="ko-KR" sz="16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C0E2C4-D8C3-4388-9DA1-1475351688A7}"/>
                </a:ext>
              </a:extLst>
            </p:cNvPr>
            <p:cNvSpPr txBox="1"/>
            <p:nvPr/>
          </p:nvSpPr>
          <p:spPr>
            <a:xfrm>
              <a:off x="7349948" y="4300114"/>
              <a:ext cx="2085827" cy="344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발전</a:t>
              </a:r>
              <a:r>
                <a:rPr lang="en-US" altLang="ko-KR" sz="16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) </a:t>
              </a:r>
              <a:r>
                <a:rPr lang="ko-KR" altLang="en-US" sz="16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latin typeface="Microsoft GothicNeo Light" panose="020B0300000101010101" pitchFamily="50" charset="-127"/>
                  <a:ea typeface="Microsoft GothicNeo Light" panose="020B0300000101010101" pitchFamily="50" charset="-127"/>
                  <a:cs typeface="Microsoft GothicNeo Light" panose="020B0300000101010101" pitchFamily="50" charset="-127"/>
                </a:rPr>
                <a:t>이상 기후 예측</a:t>
              </a:r>
              <a:endParaRPr lang="en-US" altLang="ko-KR" sz="16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B57FEE-4612-42A6-95B5-EFF206F3E64E}"/>
                </a:ext>
              </a:extLst>
            </p:cNvPr>
            <p:cNvSpPr/>
            <p:nvPr/>
          </p:nvSpPr>
          <p:spPr>
            <a:xfrm>
              <a:off x="6751802" y="5247995"/>
              <a:ext cx="949845" cy="930816"/>
            </a:xfrm>
            <a:prstGeom prst="rect">
              <a:avLst/>
            </a:prstGeom>
            <a:solidFill>
              <a:srgbClr val="008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가격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F44354-25D6-4048-9849-36FDFCD25435}"/>
                </a:ext>
              </a:extLst>
            </p:cNvPr>
            <p:cNvSpPr txBox="1"/>
            <p:nvPr/>
          </p:nvSpPr>
          <p:spPr>
            <a:xfrm>
              <a:off x="6743818" y="4923617"/>
              <a:ext cx="949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 Black" panose="020B0A04020102020204" pitchFamily="34" charset="0"/>
                </a:rPr>
                <a:t>Input</a:t>
              </a:r>
              <a:endParaRPr lang="ko-KR" altLang="en-US" sz="1600" dirty="0">
                <a:latin typeface="Arial Black" panose="020B0A04020102020204" pitchFamily="34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DFC5408-CB8D-4638-B6B3-535D42E97D8F}"/>
                </a:ext>
              </a:extLst>
            </p:cNvPr>
            <p:cNvSpPr/>
            <p:nvPr/>
          </p:nvSpPr>
          <p:spPr>
            <a:xfrm>
              <a:off x="8845542" y="5262171"/>
              <a:ext cx="949845" cy="9331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날씨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5E662E-50BA-4C02-80D4-59DA0A20C209}"/>
                </a:ext>
              </a:extLst>
            </p:cNvPr>
            <p:cNvSpPr txBox="1"/>
            <p:nvPr/>
          </p:nvSpPr>
          <p:spPr>
            <a:xfrm>
              <a:off x="8845543" y="4972261"/>
              <a:ext cx="949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 Black" panose="020B0A04020102020204" pitchFamily="34" charset="0"/>
                </a:rPr>
                <a:t>Output</a:t>
              </a:r>
              <a:endParaRPr lang="ko-KR" altLang="en-US" sz="14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733234-FD01-4B1A-A475-54C0275772F8}"/>
              </a:ext>
            </a:extLst>
          </p:cNvPr>
          <p:cNvGrpSpPr/>
          <p:nvPr/>
        </p:nvGrpSpPr>
        <p:grpSpPr>
          <a:xfrm>
            <a:off x="619928" y="2446269"/>
            <a:ext cx="11114470" cy="1389250"/>
            <a:chOff x="619928" y="2446269"/>
            <a:chExt cx="11114470" cy="13892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BF37A6E-BE73-4D32-9B90-D05E13757EEB}"/>
                </a:ext>
              </a:extLst>
            </p:cNvPr>
            <p:cNvGrpSpPr/>
            <p:nvPr/>
          </p:nvGrpSpPr>
          <p:grpSpPr>
            <a:xfrm>
              <a:off x="619928" y="2446269"/>
              <a:ext cx="11114470" cy="1389250"/>
              <a:chOff x="-1542588" y="2735512"/>
              <a:chExt cx="12963730" cy="162039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7ED9FF4-617A-88F4-DF1A-68A55BB74BDB}"/>
                  </a:ext>
                </a:extLst>
              </p:cNvPr>
              <p:cNvSpPr txBox="1"/>
              <p:nvPr/>
            </p:nvSpPr>
            <p:spPr>
              <a:xfrm>
                <a:off x="609019" y="2735512"/>
                <a:ext cx="234360" cy="309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400" spc="-100" dirty="0">
                    <a:ln>
                      <a:solidFill>
                        <a:srgbClr val="00833D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 </a:t>
                </a:r>
                <a:endParaRPr lang="en-US" altLang="ko-KR" sz="1400" spc="-1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53C9C50-9087-46C4-85C3-B586731501F8}"/>
                  </a:ext>
                </a:extLst>
              </p:cNvPr>
              <p:cNvGrpSpPr/>
              <p:nvPr/>
            </p:nvGrpSpPr>
            <p:grpSpPr>
              <a:xfrm>
                <a:off x="274956" y="2823024"/>
                <a:ext cx="2203180" cy="1532073"/>
                <a:chOff x="905069" y="3112316"/>
                <a:chExt cx="3611108" cy="1233837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91F0B63-57C6-4936-B559-953DF1F89984}"/>
                    </a:ext>
                  </a:extLst>
                </p:cNvPr>
                <p:cNvSpPr/>
                <p:nvPr/>
              </p:nvSpPr>
              <p:spPr>
                <a:xfrm>
                  <a:off x="905069" y="3112316"/>
                  <a:ext cx="2979034" cy="12331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7" name="이등변 삼각형 36">
                  <a:extLst>
                    <a:ext uri="{FF2B5EF4-FFF2-40B4-BE49-F238E27FC236}">
                      <a16:creationId xmlns:a16="http://schemas.microsoft.com/office/drawing/2014/main" id="{088BF2C3-3C6E-4902-AD17-8D7270FD0428}"/>
                    </a:ext>
                  </a:extLst>
                </p:cNvPr>
                <p:cNvSpPr/>
                <p:nvPr/>
              </p:nvSpPr>
              <p:spPr>
                <a:xfrm rot="5400000">
                  <a:off x="3583549" y="3413525"/>
                  <a:ext cx="1233181" cy="632075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9F9CBE-B81D-4898-BDCE-43AB50B16835}"/>
                  </a:ext>
                </a:extLst>
              </p:cNvPr>
              <p:cNvGrpSpPr/>
              <p:nvPr/>
            </p:nvGrpSpPr>
            <p:grpSpPr>
              <a:xfrm>
                <a:off x="-1542588" y="2823838"/>
                <a:ext cx="2203181" cy="1532070"/>
                <a:chOff x="536407" y="3334620"/>
                <a:chExt cx="2203181" cy="1436192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69CDE87-54F6-4A0F-90CB-C4A988A856AD}"/>
                    </a:ext>
                  </a:extLst>
                </p:cNvPr>
                <p:cNvSpPr/>
                <p:nvPr/>
              </p:nvSpPr>
              <p:spPr>
                <a:xfrm>
                  <a:off x="536407" y="3334620"/>
                  <a:ext cx="1817544" cy="1435431"/>
                </a:xfrm>
                <a:prstGeom prst="rect">
                  <a:avLst/>
                </a:prstGeom>
                <a:solidFill>
                  <a:srgbClr val="0083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1EC857FA-52E3-415D-ADA7-A38D99395728}"/>
                    </a:ext>
                  </a:extLst>
                </p:cNvPr>
                <p:cNvSpPr/>
                <p:nvPr/>
              </p:nvSpPr>
              <p:spPr>
                <a:xfrm rot="5400000">
                  <a:off x="1829054" y="3860279"/>
                  <a:ext cx="1435431" cy="385636"/>
                </a:xfrm>
                <a:prstGeom prst="triangle">
                  <a:avLst/>
                </a:prstGeom>
                <a:solidFill>
                  <a:srgbClr val="0083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B1B1F9-3CA1-473C-B9E5-73759913C307}"/>
                  </a:ext>
                </a:extLst>
              </p:cNvPr>
              <p:cNvGrpSpPr/>
              <p:nvPr/>
            </p:nvGrpSpPr>
            <p:grpSpPr>
              <a:xfrm>
                <a:off x="2092499" y="2822210"/>
                <a:ext cx="2203180" cy="1532073"/>
                <a:chOff x="905069" y="3112316"/>
                <a:chExt cx="3611108" cy="1233837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4C8D35D-D3A7-4796-89BA-DB3C368A1550}"/>
                    </a:ext>
                  </a:extLst>
                </p:cNvPr>
                <p:cNvSpPr/>
                <p:nvPr/>
              </p:nvSpPr>
              <p:spPr>
                <a:xfrm>
                  <a:off x="905069" y="3112316"/>
                  <a:ext cx="2979034" cy="12331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2" name="이등변 삼각형 31">
                  <a:extLst>
                    <a:ext uri="{FF2B5EF4-FFF2-40B4-BE49-F238E27FC236}">
                      <a16:creationId xmlns:a16="http://schemas.microsoft.com/office/drawing/2014/main" id="{BC61E87D-787C-409E-82E1-0114898B4502}"/>
                    </a:ext>
                  </a:extLst>
                </p:cNvPr>
                <p:cNvSpPr/>
                <p:nvPr/>
              </p:nvSpPr>
              <p:spPr>
                <a:xfrm rot="5400000">
                  <a:off x="3583549" y="3413525"/>
                  <a:ext cx="1233181" cy="632075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5A27F30-FE4C-4A25-8213-265BDC7DCE15}"/>
                  </a:ext>
                </a:extLst>
              </p:cNvPr>
              <p:cNvGrpSpPr/>
              <p:nvPr/>
            </p:nvGrpSpPr>
            <p:grpSpPr>
              <a:xfrm>
                <a:off x="3910044" y="2822211"/>
                <a:ext cx="2203180" cy="1532072"/>
                <a:chOff x="8136108" y="3243157"/>
                <a:chExt cx="2766453" cy="1436194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1AC1DC58-F71A-45C5-BDB1-6DB69968E022}"/>
                    </a:ext>
                  </a:extLst>
                </p:cNvPr>
                <p:cNvSpPr/>
                <p:nvPr/>
              </p:nvSpPr>
              <p:spPr>
                <a:xfrm>
                  <a:off x="8136108" y="3243157"/>
                  <a:ext cx="2282224" cy="143543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A472BDC1-8F86-44F7-A774-E51D8A47EEC4}"/>
                    </a:ext>
                  </a:extLst>
                </p:cNvPr>
                <p:cNvSpPr/>
                <p:nvPr/>
              </p:nvSpPr>
              <p:spPr>
                <a:xfrm rot="5400000">
                  <a:off x="9942730" y="3719521"/>
                  <a:ext cx="1435431" cy="484230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9B67DEE-245A-4A02-BBCD-0EA25DE5BD6A}"/>
                  </a:ext>
                </a:extLst>
              </p:cNvPr>
              <p:cNvGrpSpPr/>
              <p:nvPr/>
            </p:nvGrpSpPr>
            <p:grpSpPr>
              <a:xfrm>
                <a:off x="5655232" y="2822211"/>
                <a:ext cx="2203180" cy="1532072"/>
                <a:chOff x="8136108" y="3243157"/>
                <a:chExt cx="2766453" cy="143619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752F33E-2E0F-4CF0-B5FC-B419890F3336}"/>
                    </a:ext>
                  </a:extLst>
                </p:cNvPr>
                <p:cNvSpPr/>
                <p:nvPr/>
              </p:nvSpPr>
              <p:spPr>
                <a:xfrm>
                  <a:off x="8136108" y="3243157"/>
                  <a:ext cx="2282224" cy="143543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" name="이등변 삼각형 26">
                  <a:extLst>
                    <a:ext uri="{FF2B5EF4-FFF2-40B4-BE49-F238E27FC236}">
                      <a16:creationId xmlns:a16="http://schemas.microsoft.com/office/drawing/2014/main" id="{A3347C85-162E-4A24-8DA4-474E90687257}"/>
                    </a:ext>
                  </a:extLst>
                </p:cNvPr>
                <p:cNvSpPr/>
                <p:nvPr/>
              </p:nvSpPr>
              <p:spPr>
                <a:xfrm rot="5400000">
                  <a:off x="9942730" y="3719521"/>
                  <a:ext cx="1435431" cy="484230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C415D65-38A2-4A95-AE9D-7E688634353B}"/>
                  </a:ext>
                </a:extLst>
              </p:cNvPr>
              <p:cNvGrpSpPr/>
              <p:nvPr/>
            </p:nvGrpSpPr>
            <p:grpSpPr>
              <a:xfrm>
                <a:off x="7400420" y="2822211"/>
                <a:ext cx="2203180" cy="1532072"/>
                <a:chOff x="8136108" y="3243157"/>
                <a:chExt cx="2766453" cy="143619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276BBFF-0D99-42A7-A345-8AA8ADC7B4AB}"/>
                    </a:ext>
                  </a:extLst>
                </p:cNvPr>
                <p:cNvSpPr/>
                <p:nvPr/>
              </p:nvSpPr>
              <p:spPr>
                <a:xfrm>
                  <a:off x="8136108" y="3243157"/>
                  <a:ext cx="2282224" cy="143543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5850399D-5E20-45FC-80D9-DD4882C9C9B7}"/>
                    </a:ext>
                  </a:extLst>
                </p:cNvPr>
                <p:cNvSpPr/>
                <p:nvPr/>
              </p:nvSpPr>
              <p:spPr>
                <a:xfrm rot="5400000">
                  <a:off x="9942730" y="3719521"/>
                  <a:ext cx="1435431" cy="484230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E47185B-7850-45E9-A8A8-02322C6EC115}"/>
                  </a:ext>
                </a:extLst>
              </p:cNvPr>
              <p:cNvGrpSpPr/>
              <p:nvPr/>
            </p:nvGrpSpPr>
            <p:grpSpPr>
              <a:xfrm>
                <a:off x="9217962" y="2821803"/>
                <a:ext cx="2203180" cy="1532072"/>
                <a:chOff x="8136108" y="3243157"/>
                <a:chExt cx="2766453" cy="1436194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CED2FC5-9F59-4D2F-9333-C7C926331557}"/>
                    </a:ext>
                  </a:extLst>
                </p:cNvPr>
                <p:cNvSpPr/>
                <p:nvPr/>
              </p:nvSpPr>
              <p:spPr>
                <a:xfrm>
                  <a:off x="8136108" y="3243157"/>
                  <a:ext cx="2282224" cy="143543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0" name="이등변 삼각형 39">
                  <a:extLst>
                    <a:ext uri="{FF2B5EF4-FFF2-40B4-BE49-F238E27FC236}">
                      <a16:creationId xmlns:a16="http://schemas.microsoft.com/office/drawing/2014/main" id="{EB92D250-31BD-4940-8E8E-88D0263E7BF1}"/>
                    </a:ext>
                  </a:extLst>
                </p:cNvPr>
                <p:cNvSpPr/>
                <p:nvPr/>
              </p:nvSpPr>
              <p:spPr>
                <a:xfrm rot="5400000">
                  <a:off x="9942730" y="3719521"/>
                  <a:ext cx="1435431" cy="484230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301738-CC11-4C30-BB22-89E769C07124}"/>
                </a:ext>
              </a:extLst>
            </p:cNvPr>
            <p:cNvSpPr txBox="1"/>
            <p:nvPr/>
          </p:nvSpPr>
          <p:spPr>
            <a:xfrm>
              <a:off x="692699" y="2967768"/>
              <a:ext cx="15562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서비스 운영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4BFC0E-B59F-47E0-A20D-5DEEC3613A80}"/>
                </a:ext>
              </a:extLst>
            </p:cNvPr>
            <p:cNvSpPr txBox="1"/>
            <p:nvPr/>
          </p:nvSpPr>
          <p:spPr>
            <a:xfrm>
              <a:off x="2498934" y="2834632"/>
              <a:ext cx="13083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날씨 </a:t>
              </a:r>
              <a:r>
                <a:rPr lang="en-US" altLang="ko-KR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가격 데이터 수집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D2D1A7-D975-4E07-B4AC-A4AD619624A7}"/>
                </a:ext>
              </a:extLst>
            </p:cNvPr>
            <p:cNvSpPr txBox="1"/>
            <p:nvPr/>
          </p:nvSpPr>
          <p:spPr>
            <a:xfrm>
              <a:off x="3891731" y="2834633"/>
              <a:ext cx="183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가격 변동 큰 상품 추출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B8EF824-BDDB-40F2-B11C-770ADB6666A7}"/>
                </a:ext>
              </a:extLst>
            </p:cNvPr>
            <p:cNvSpPr txBox="1"/>
            <p:nvPr/>
          </p:nvSpPr>
          <p:spPr>
            <a:xfrm>
              <a:off x="5804295" y="2834634"/>
              <a:ext cx="1359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기후와 연관성 파악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F8737-C7BB-4334-BA80-D7CDCD087E21}"/>
                </a:ext>
              </a:extLst>
            </p:cNvPr>
            <p:cNvSpPr txBox="1"/>
            <p:nvPr/>
          </p:nvSpPr>
          <p:spPr>
            <a:xfrm>
              <a:off x="7257514" y="2834635"/>
              <a:ext cx="11044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이상 기후 패턴 분석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FFEF5E-8133-4C2D-931E-F54A04DCBFB5}"/>
                </a:ext>
              </a:extLst>
            </p:cNvPr>
            <p:cNvSpPr txBox="1"/>
            <p:nvPr/>
          </p:nvSpPr>
          <p:spPr>
            <a:xfrm>
              <a:off x="8588898" y="2844171"/>
              <a:ext cx="1572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다음 이상 기후 예측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FCEAC3-767F-4A5E-8B9C-10FE6DE2B391}"/>
                </a:ext>
              </a:extLst>
            </p:cNvPr>
            <p:cNvSpPr txBox="1"/>
            <p:nvPr/>
          </p:nvSpPr>
          <p:spPr>
            <a:xfrm>
              <a:off x="10085137" y="2836180"/>
              <a:ext cx="128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농업자들 대비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88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302465" y="3044764"/>
            <a:ext cx="3070071" cy="878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000" b="1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감사합니다</a:t>
            </a:r>
            <a:endParaRPr lang="en-US" altLang="ko-KR" sz="5000" b="1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92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1B7AA-F268-498A-8ABF-31CBEDCDB0C2}"/>
              </a:ext>
            </a:extLst>
          </p:cNvPr>
          <p:cNvSpPr txBox="1"/>
          <p:nvPr/>
        </p:nvSpPr>
        <p:spPr>
          <a:xfrm>
            <a:off x="187979" y="475229"/>
            <a:ext cx="2819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ontserrat SemiBold" panose="00000700000000000000" pitchFamily="2" charset="0"/>
                <a:ea typeface="G마켓 산스 Bold" panose="02000000000000000000" pitchFamily="50" charset="-127"/>
              </a:rPr>
              <a:t>Contents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837EB-6BAE-4AC1-8D10-AD202E6D595A}"/>
              </a:ext>
            </a:extLst>
          </p:cNvPr>
          <p:cNvSpPr txBox="1"/>
          <p:nvPr/>
        </p:nvSpPr>
        <p:spPr>
          <a:xfrm>
            <a:off x="751039" y="3334372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조사 기업</a:t>
            </a:r>
            <a:endParaRPr lang="en-US" altLang="ko-KR" sz="16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B59820-ABAC-465F-8A18-4C789810756B}"/>
              </a:ext>
            </a:extLst>
          </p:cNvPr>
          <p:cNvSpPr txBox="1"/>
          <p:nvPr/>
        </p:nvSpPr>
        <p:spPr>
          <a:xfrm>
            <a:off x="3109984" y="3334372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비즈니스 모델</a:t>
            </a:r>
            <a:endParaRPr lang="en-US" altLang="ko-KR" sz="16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CC37BA-8BED-42BD-A310-7362E2B5B744}"/>
              </a:ext>
            </a:extLst>
          </p:cNvPr>
          <p:cNvSpPr txBox="1"/>
          <p:nvPr/>
        </p:nvSpPr>
        <p:spPr>
          <a:xfrm>
            <a:off x="5528939" y="3334372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기술 소개</a:t>
            </a:r>
            <a:endParaRPr lang="en-US" altLang="ko-KR" sz="16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FE5210-1932-4964-B5F9-5C5AF1C682C6}"/>
              </a:ext>
            </a:extLst>
          </p:cNvPr>
          <p:cNvSpPr txBox="1"/>
          <p:nvPr/>
        </p:nvSpPr>
        <p:spPr>
          <a:xfrm>
            <a:off x="7677235" y="3334372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endParaRPr lang="en-US" altLang="ko-KR" sz="16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2DFF25-CF84-4D9E-BBC9-121A5F51CC59}"/>
              </a:ext>
            </a:extLst>
          </p:cNvPr>
          <p:cNvSpPr txBox="1"/>
          <p:nvPr/>
        </p:nvSpPr>
        <p:spPr>
          <a:xfrm>
            <a:off x="732007" y="2880000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ontserrat SemiBold" panose="00000700000000000000" pitchFamily="2" charset="0"/>
                <a:ea typeface="G마켓 산스 Bold" panose="02000000000000000000" pitchFamily="50" charset="-127"/>
              </a:rPr>
              <a:t>01.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A485C-E71F-4F6B-BB44-713AFCBF9B7B}"/>
              </a:ext>
            </a:extLst>
          </p:cNvPr>
          <p:cNvSpPr txBox="1"/>
          <p:nvPr/>
        </p:nvSpPr>
        <p:spPr>
          <a:xfrm>
            <a:off x="3090946" y="2880000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ontserrat SemiBold" panose="00000700000000000000" pitchFamily="2" charset="0"/>
                <a:ea typeface="G마켓 산스 Bold" panose="02000000000000000000" pitchFamily="50" charset="-127"/>
              </a:rPr>
              <a:t>02.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3A6F9A-6A07-4A9F-9D32-41FA5F58DFE6}"/>
              </a:ext>
            </a:extLst>
          </p:cNvPr>
          <p:cNvSpPr txBox="1"/>
          <p:nvPr/>
        </p:nvSpPr>
        <p:spPr>
          <a:xfrm>
            <a:off x="5531945" y="2880000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ontserrat SemiBold" panose="00000700000000000000" pitchFamily="2" charset="0"/>
                <a:ea typeface="G마켓 산스 Bold" panose="02000000000000000000" pitchFamily="50" charset="-127"/>
              </a:rPr>
              <a:t>03.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4651E9-5E0A-49F9-A754-7BA9ED1AA996}"/>
              </a:ext>
            </a:extLst>
          </p:cNvPr>
          <p:cNvSpPr txBox="1"/>
          <p:nvPr/>
        </p:nvSpPr>
        <p:spPr>
          <a:xfrm>
            <a:off x="7680242" y="2880000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ontserrat SemiBold" panose="00000700000000000000" pitchFamily="2" charset="0"/>
                <a:ea typeface="G마켓 산스 Bold" panose="02000000000000000000" pitchFamily="50" charset="-127"/>
              </a:rPr>
              <a:t>04.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AD6A13-6A0C-45EE-8D7A-4AFDBF4C4E92}"/>
              </a:ext>
            </a:extLst>
          </p:cNvPr>
          <p:cNvSpPr txBox="1"/>
          <p:nvPr/>
        </p:nvSpPr>
        <p:spPr>
          <a:xfrm>
            <a:off x="11324805" y="6320857"/>
            <a:ext cx="356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B321E2-1633-4D26-801F-72FE3426CA8E}"/>
              </a:ext>
            </a:extLst>
          </p:cNvPr>
          <p:cNvSpPr txBox="1"/>
          <p:nvPr/>
        </p:nvSpPr>
        <p:spPr>
          <a:xfrm>
            <a:off x="740768" y="3804082"/>
            <a:ext cx="1390124" cy="904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푸드팡</a:t>
            </a:r>
            <a:r>
              <a:rPr lang="en-US" altLang="ko-KR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소개</a:t>
            </a:r>
            <a:endParaRPr lang="en-US" altLang="ko-KR" sz="14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기업 선정 이유</a:t>
            </a:r>
            <a:endParaRPr lang="en-US" altLang="ko-KR" sz="14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개선 방향</a:t>
            </a:r>
            <a:endParaRPr lang="en-US" altLang="ko-KR" sz="14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34592F-BD0E-4DA0-94FE-3D0D36FCE50A}"/>
              </a:ext>
            </a:extLst>
          </p:cNvPr>
          <p:cNvSpPr txBox="1"/>
          <p:nvPr/>
        </p:nvSpPr>
        <p:spPr>
          <a:xfrm>
            <a:off x="3090946" y="3804082"/>
            <a:ext cx="1390124" cy="624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데이터 및 모델</a:t>
            </a:r>
            <a:endParaRPr lang="en-US" altLang="ko-KR" sz="14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사업화 전략</a:t>
            </a:r>
            <a:endParaRPr lang="en-US" altLang="ko-KR" sz="14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1D1D55-9F57-41AC-B431-14AA6911E1F3}"/>
              </a:ext>
            </a:extLst>
          </p:cNvPr>
          <p:cNvSpPr txBox="1"/>
          <p:nvPr/>
        </p:nvSpPr>
        <p:spPr>
          <a:xfrm>
            <a:off x="5528939" y="3804082"/>
            <a:ext cx="788999" cy="624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RNN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LSTM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880C8D-BAEB-463D-BDF2-83605E0B2E0A}"/>
              </a:ext>
            </a:extLst>
          </p:cNvPr>
          <p:cNvCxnSpPr/>
          <p:nvPr/>
        </p:nvCxnSpPr>
        <p:spPr>
          <a:xfrm>
            <a:off x="0" y="2130102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42256B-9AA4-A20B-C5AE-D3D274536CE6}"/>
              </a:ext>
            </a:extLst>
          </p:cNvPr>
          <p:cNvSpPr txBox="1"/>
          <p:nvPr/>
        </p:nvSpPr>
        <p:spPr>
          <a:xfrm>
            <a:off x="9956259" y="3334372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발전가능성</a:t>
            </a:r>
            <a:endParaRPr lang="en-US" altLang="ko-KR" sz="16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4A1C3C-C278-44A2-6D43-F7189CED6D1C}"/>
              </a:ext>
            </a:extLst>
          </p:cNvPr>
          <p:cNvSpPr txBox="1"/>
          <p:nvPr/>
        </p:nvSpPr>
        <p:spPr>
          <a:xfrm>
            <a:off x="9959266" y="2880000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ontserrat SemiBold" panose="00000700000000000000" pitchFamily="2" charset="0"/>
                <a:ea typeface="G마켓 산스 Bold" panose="02000000000000000000" pitchFamily="50" charset="-127"/>
              </a:rPr>
              <a:t>05.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21560F-79F9-D776-A601-41E9E1CF231D}"/>
              </a:ext>
            </a:extLst>
          </p:cNvPr>
          <p:cNvSpPr txBox="1"/>
          <p:nvPr/>
        </p:nvSpPr>
        <p:spPr>
          <a:xfrm>
            <a:off x="7648342" y="3814968"/>
            <a:ext cx="1694695" cy="624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데이터 수집</a:t>
            </a:r>
            <a:endParaRPr lang="en-US" altLang="ko-KR" sz="1400" spc="-5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5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BasicLSTMCell</a:t>
            </a:r>
            <a:r>
              <a:rPr lang="en-US" altLang="ko-KR" sz="1400" spc="-5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63012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1066-08BB-48B4-9A6A-51C7E88D6273}"/>
              </a:ext>
            </a:extLst>
          </p:cNvPr>
          <p:cNvSpPr txBox="1"/>
          <p:nvPr/>
        </p:nvSpPr>
        <p:spPr>
          <a:xfrm>
            <a:off x="511007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1635521" y="33729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3060509" y="337292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4193963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81919" y="2237607"/>
            <a:ext cx="2648482" cy="344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온라인 농산물 도매시장 </a:t>
            </a:r>
            <a:r>
              <a:rPr lang="en-US" altLang="ko-KR" sz="1600" b="1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1600" b="1" spc="-10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푸드팡</a:t>
            </a:r>
            <a:r>
              <a:rPr lang="en-US" altLang="ko-KR" sz="1600" b="1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endParaRPr lang="en-US" altLang="ko-KR" sz="1600" b="1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/>
              <a:t>03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8C5E13-2A5E-4AFC-93AD-0FA3FBEB45CC}"/>
              </a:ext>
            </a:extLst>
          </p:cNvPr>
          <p:cNvSpPr/>
          <p:nvPr/>
        </p:nvSpPr>
        <p:spPr>
          <a:xfrm>
            <a:off x="693383" y="3052620"/>
            <a:ext cx="1370216" cy="32725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080C25-C187-46DE-BDFE-7336A43C4C04}"/>
              </a:ext>
            </a:extLst>
          </p:cNvPr>
          <p:cNvSpPr txBox="1"/>
          <p:nvPr/>
        </p:nvSpPr>
        <p:spPr>
          <a:xfrm>
            <a:off x="672663" y="3067358"/>
            <a:ext cx="1370216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식자재 도매 앱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E46F6B-96C4-44EE-9E3A-50F49774A1CF}"/>
              </a:ext>
            </a:extLst>
          </p:cNvPr>
          <p:cNvSpPr txBox="1"/>
          <p:nvPr/>
        </p:nvSpPr>
        <p:spPr>
          <a:xfrm>
            <a:off x="640224" y="3555270"/>
            <a:ext cx="3499676" cy="890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100%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회원제로 운영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매일 새벽 식자재 구매 시 식당 내 냉장고까지 배송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야채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과일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수산</a:t>
            </a:r>
            <a:r>
              <a:rPr lang="en-US" altLang="ko-KR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곡류 등의 다양한 카테고리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상품의 당일 시세 조회 가능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F3D0B3-3F46-4419-9308-A875D8BC18FE}"/>
              </a:ext>
            </a:extLst>
          </p:cNvPr>
          <p:cNvGrpSpPr/>
          <p:nvPr/>
        </p:nvGrpSpPr>
        <p:grpSpPr>
          <a:xfrm>
            <a:off x="5532339" y="1973102"/>
            <a:ext cx="2155758" cy="3130740"/>
            <a:chOff x="5679506" y="1973102"/>
            <a:chExt cx="2155758" cy="313074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4269A13-3A04-1324-38D5-F4423E5DE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4151" y="1973102"/>
              <a:ext cx="1915609" cy="54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0E6463E-26BC-98AC-D372-EBEA56C1D8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506" y="2948084"/>
              <a:ext cx="2155758" cy="2155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8A1D6E3B-75DA-ADE5-64D6-D40656D9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596" y="1356039"/>
            <a:ext cx="2285395" cy="48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702329" y="4576411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B50DB98-30B0-3D99-9FAC-A36B1D13D53E}"/>
              </a:ext>
            </a:extLst>
          </p:cNvPr>
          <p:cNvSpPr txBox="1"/>
          <p:nvPr/>
        </p:nvSpPr>
        <p:spPr>
          <a:xfrm>
            <a:off x="481919" y="1680457"/>
            <a:ext cx="1606530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 err="1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푸드팡</a:t>
            </a:r>
            <a:r>
              <a:rPr lang="ko-KR" altLang="en-US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소개</a:t>
            </a:r>
            <a:endParaRPr lang="en-US" altLang="ko-KR" sz="2400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615F9-EBE9-46D2-A9D6-0C7C53866ED7}"/>
              </a:ext>
            </a:extLst>
          </p:cNvPr>
          <p:cNvSpPr txBox="1"/>
          <p:nvPr/>
        </p:nvSpPr>
        <p:spPr>
          <a:xfrm>
            <a:off x="88024" y="6374718"/>
            <a:ext cx="62632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rgbClr val="99CDB1"/>
                </a:solidFill>
              </a:rPr>
              <a:t>푸드팡</a:t>
            </a:r>
            <a:r>
              <a:rPr lang="ko-KR" altLang="en-US" sz="700" dirty="0">
                <a:solidFill>
                  <a:srgbClr val="99CDB1"/>
                </a:solidFill>
              </a:rPr>
              <a:t> 공식 홈페이지 로고 </a:t>
            </a:r>
            <a:r>
              <a:rPr lang="en-US" altLang="ko-KR" sz="700" dirty="0">
                <a:solidFill>
                  <a:srgbClr val="99CDB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https://foodpang.co/</a:t>
            </a:r>
            <a:endParaRPr lang="en-US" altLang="ko-KR" sz="700" dirty="0">
              <a:solidFill>
                <a:srgbClr val="99CDB1"/>
              </a:solidFill>
            </a:endParaRPr>
          </a:p>
          <a:p>
            <a:r>
              <a:rPr lang="ko-KR" altLang="en-US" sz="700" dirty="0">
                <a:solidFill>
                  <a:srgbClr val="99CDB1"/>
                </a:solidFill>
                <a:latin typeface="Arial" panose="020B0604020202020204" pitchFamily="34" charset="0"/>
              </a:rPr>
              <a:t>김경호</a:t>
            </a:r>
            <a:r>
              <a:rPr lang="en-US" altLang="ko-KR" sz="700" dirty="0">
                <a:solidFill>
                  <a:srgbClr val="99CDB1"/>
                </a:solidFill>
                <a:latin typeface="Arial" panose="020B0604020202020204" pitchFamily="34" charset="0"/>
              </a:rPr>
              <a:t>, “</a:t>
            </a:r>
            <a:r>
              <a:rPr lang="ko-KR" altLang="en-US" sz="700" dirty="0">
                <a:solidFill>
                  <a:srgbClr val="99CDB1"/>
                </a:solidFill>
                <a:latin typeface="Arial" panose="020B0604020202020204" pitchFamily="34" charset="0"/>
              </a:rPr>
              <a:t>식자재 </a:t>
            </a:r>
            <a:r>
              <a:rPr lang="ko-KR" altLang="en-US" sz="700" dirty="0" err="1">
                <a:solidFill>
                  <a:srgbClr val="99CDB1"/>
                </a:solidFill>
                <a:latin typeface="Arial" panose="020B0604020202020204" pitchFamily="34" charset="0"/>
              </a:rPr>
              <a:t>수발주</a:t>
            </a:r>
            <a:r>
              <a:rPr lang="ko-KR" altLang="en-US" sz="700" dirty="0">
                <a:solidFill>
                  <a:srgbClr val="99CDB1"/>
                </a:solidFill>
                <a:latin typeface="Arial" panose="020B0604020202020204" pitchFamily="34" charset="0"/>
              </a:rPr>
              <a:t> 플랫폼 ‘</a:t>
            </a:r>
            <a:r>
              <a:rPr lang="ko-KR" altLang="en-US" sz="700" dirty="0" err="1">
                <a:solidFill>
                  <a:srgbClr val="99CDB1"/>
                </a:solidFill>
                <a:latin typeface="Arial" panose="020B0604020202020204" pitchFamily="34" charset="0"/>
              </a:rPr>
              <a:t>푸드팡</a:t>
            </a:r>
            <a:r>
              <a:rPr lang="ko-KR" altLang="en-US" sz="700" dirty="0">
                <a:solidFill>
                  <a:srgbClr val="99CDB1"/>
                </a:solidFill>
                <a:latin typeface="Arial" panose="020B0604020202020204" pitchFamily="34" charset="0"/>
              </a:rPr>
              <a:t>’ 글로벌 리더 도약”</a:t>
            </a:r>
            <a:r>
              <a:rPr lang="en-US" altLang="ko-KR" sz="700" dirty="0">
                <a:solidFill>
                  <a:srgbClr val="99CDB1"/>
                </a:solidFill>
                <a:latin typeface="Arial" panose="020B0604020202020204" pitchFamily="34" charset="0"/>
              </a:rPr>
              <a:t>, e</a:t>
            </a:r>
            <a:r>
              <a:rPr lang="ko-KR" altLang="en-US" sz="700" dirty="0" err="1">
                <a:solidFill>
                  <a:srgbClr val="99CDB1"/>
                </a:solidFill>
                <a:latin typeface="Arial" panose="020B0604020202020204" pitchFamily="34" charset="0"/>
              </a:rPr>
              <a:t>프레시뉴스</a:t>
            </a:r>
            <a:r>
              <a:rPr lang="en-US" altLang="ko-KR" sz="700" dirty="0">
                <a:solidFill>
                  <a:srgbClr val="99CDB1"/>
                </a:solidFill>
                <a:latin typeface="Arial" panose="020B0604020202020204" pitchFamily="34" charset="0"/>
              </a:rPr>
              <a:t>, 2020</a:t>
            </a:r>
            <a:r>
              <a:rPr lang="ko-KR" altLang="en-US" sz="700" dirty="0">
                <a:solidFill>
                  <a:srgbClr val="99CDB1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700" dirty="0">
                <a:solidFill>
                  <a:srgbClr val="99CDB1"/>
                </a:solidFill>
                <a:latin typeface="Arial" panose="020B0604020202020204" pitchFamily="34" charset="0"/>
              </a:rPr>
              <a:t>04</a:t>
            </a:r>
            <a:r>
              <a:rPr lang="ko-KR" altLang="en-US" sz="700" dirty="0">
                <a:solidFill>
                  <a:srgbClr val="99CDB1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700" dirty="0">
                <a:solidFill>
                  <a:srgbClr val="99CDB1"/>
                </a:solidFill>
                <a:latin typeface="Arial" panose="020B0604020202020204" pitchFamily="34" charset="0"/>
              </a:rPr>
              <a:t>17</a:t>
            </a:r>
            <a:r>
              <a:rPr lang="ko-KR" altLang="en-US" sz="700" dirty="0">
                <a:solidFill>
                  <a:srgbClr val="99CDB1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700" dirty="0">
                <a:solidFill>
                  <a:srgbClr val="99CDB1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700" u="sng" dirty="0">
                <a:solidFill>
                  <a:srgbClr val="99CDB1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http://www.newsfs.com/news/articleView.html?idxno=18965</a:t>
            </a:r>
            <a:r>
              <a:rPr lang="en-US" altLang="ko-KR" sz="700" dirty="0">
                <a:solidFill>
                  <a:srgbClr val="99CDB1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700" dirty="0" err="1">
                <a:solidFill>
                  <a:srgbClr val="99CDB1"/>
                </a:solidFill>
              </a:rPr>
              <a:t>푸드팡</a:t>
            </a:r>
            <a:r>
              <a:rPr lang="ko-KR" altLang="en-US" sz="700" dirty="0">
                <a:solidFill>
                  <a:srgbClr val="99CDB1"/>
                </a:solidFill>
              </a:rPr>
              <a:t> 어플 캡처 이미지</a:t>
            </a:r>
          </a:p>
        </p:txBody>
      </p:sp>
    </p:spTree>
    <p:extLst>
      <p:ext uri="{BB962C8B-B14F-4D97-AF65-F5344CB8AC3E}">
        <p14:creationId xmlns:p14="http://schemas.microsoft.com/office/powerpoint/2010/main" val="410447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1066-08BB-48B4-9A6A-51C7E88D6273}"/>
              </a:ext>
            </a:extLst>
          </p:cNvPr>
          <p:cNvSpPr txBox="1"/>
          <p:nvPr/>
        </p:nvSpPr>
        <p:spPr>
          <a:xfrm>
            <a:off x="511007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1635521" y="33729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3060509" y="337292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4193963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81919" y="1680457"/>
            <a:ext cx="1944763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기업 선정 이유</a:t>
            </a:r>
            <a:endParaRPr lang="en-US" altLang="ko-KR" sz="2400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04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8C5E13-2A5E-4AFC-93AD-0FA3FBEB45CC}"/>
              </a:ext>
            </a:extLst>
          </p:cNvPr>
          <p:cNvSpPr/>
          <p:nvPr/>
        </p:nvSpPr>
        <p:spPr>
          <a:xfrm>
            <a:off x="693383" y="2689749"/>
            <a:ext cx="1976199" cy="32725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080C25-C187-46DE-BDFE-7336A43C4C04}"/>
              </a:ext>
            </a:extLst>
          </p:cNvPr>
          <p:cNvSpPr txBox="1"/>
          <p:nvPr/>
        </p:nvSpPr>
        <p:spPr>
          <a:xfrm>
            <a:off x="702329" y="2694118"/>
            <a:ext cx="1944763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농산물 유통의 특징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702329" y="4576411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75302-81BE-6694-6E09-D2A7E2405A07}"/>
              </a:ext>
            </a:extLst>
          </p:cNvPr>
          <p:cNvSpPr txBox="1"/>
          <p:nvPr/>
        </p:nvSpPr>
        <p:spPr>
          <a:xfrm>
            <a:off x="640224" y="3197155"/>
            <a:ext cx="5133136" cy="687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유통 경로 복잡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반복적인 수급 및 가격의 불안정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농산물 유통 분류 체계는 데이터 표준이 정립되지 않아 빅데이터 구축 어려움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3957F6-EFF2-EFF9-B163-EA2A6DC299A1}"/>
              </a:ext>
            </a:extLst>
          </p:cNvPr>
          <p:cNvSpPr/>
          <p:nvPr/>
        </p:nvSpPr>
        <p:spPr>
          <a:xfrm>
            <a:off x="693383" y="4258318"/>
            <a:ext cx="1976199" cy="32725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33160-D4F7-8EF9-9410-75E84A7C9FED}"/>
              </a:ext>
            </a:extLst>
          </p:cNvPr>
          <p:cNvSpPr txBox="1"/>
          <p:nvPr/>
        </p:nvSpPr>
        <p:spPr>
          <a:xfrm>
            <a:off x="679839" y="4273056"/>
            <a:ext cx="1976199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400" spc="-100" dirty="0" err="1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푸드팡</a:t>
            </a:r>
            <a:r>
              <a:rPr lang="en-US" altLang="ko-KR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기업 가치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4E03A-C00D-AD1E-CDC3-2213C185E5D0}"/>
              </a:ext>
            </a:extLst>
          </p:cNvPr>
          <p:cNvSpPr txBox="1"/>
          <p:nvPr/>
        </p:nvSpPr>
        <p:spPr>
          <a:xfrm>
            <a:off x="640224" y="4768733"/>
            <a:ext cx="3419526" cy="890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식품유통물류 빅데이터 센터 구축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데이터 기반으로 식자재 시장의 온라인 전환 주도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비효율적인 유통 구조 개선에 노력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DE61FE-80C4-7C11-47AA-1A195A4A1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09" y="1994109"/>
            <a:ext cx="4940559" cy="329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2E88640-11C8-4E20-A022-F87E86874B32}"/>
              </a:ext>
            </a:extLst>
          </p:cNvPr>
          <p:cNvGrpSpPr/>
          <p:nvPr/>
        </p:nvGrpSpPr>
        <p:grpSpPr>
          <a:xfrm>
            <a:off x="0" y="6251500"/>
            <a:ext cx="11554158" cy="677108"/>
            <a:chOff x="45313" y="6150224"/>
            <a:chExt cx="11554158" cy="6771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9B99E8F-2CEB-4730-9A25-7156DACCAB95}"/>
                </a:ext>
              </a:extLst>
            </p:cNvPr>
            <p:cNvSpPr/>
            <p:nvPr/>
          </p:nvSpPr>
          <p:spPr>
            <a:xfrm>
              <a:off x="45313" y="6150224"/>
              <a:ext cx="609600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황민승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“</a:t>
              </a:r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푸드팡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빅데이터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• AI 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기반 </a:t>
              </a:r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농식품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 유통 혁신 이끈다”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CCTV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뉴스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2021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년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05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월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14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일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en-US" altLang="ko-KR" sz="600" u="sng" dirty="0">
                  <a:solidFill>
                    <a:srgbClr val="99CDB1"/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https://www.cctvnews.co.kr/news/articleView.html?idxno=225645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.</a:t>
              </a:r>
              <a:endParaRPr lang="ko-KR" altLang="en-US" sz="600" dirty="0">
                <a:solidFill>
                  <a:srgbClr val="99CDB1"/>
                </a:solidFill>
              </a:endParaRPr>
            </a:p>
            <a:p>
              <a:br>
                <a:rPr lang="ko-KR" altLang="en-US" sz="600" dirty="0">
                  <a:solidFill>
                    <a:srgbClr val="99CDB1"/>
                  </a:solidFill>
                </a:rPr>
              </a:br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민재홍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허미영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박주영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“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농산물 유통 메타데이터 표준개발 방향”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한국정보통신학회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2015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년 추계학술대회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2015 no.155 (2015): 607-610. doi:10.1234/1234.</a:t>
              </a:r>
            </a:p>
            <a:p>
              <a:endParaRPr lang="en-US" altLang="ko-KR" sz="600" dirty="0">
                <a:solidFill>
                  <a:srgbClr val="99CDB1"/>
                </a:solidFill>
                <a:latin typeface="Arial" panose="020B0604020202020204" pitchFamily="34" charset="0"/>
              </a:endParaRPr>
            </a:p>
            <a:p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조상래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손요한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“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도매시장 직거래 플랫폼 ‘</a:t>
              </a:r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푸드팡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’ </a:t>
              </a:r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운영사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 ‘</a:t>
              </a:r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리테일영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’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팁스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 프로그램 선정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플래텀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2019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년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12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월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16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일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en-US" altLang="ko-KR" sz="600" u="sng" dirty="0">
                  <a:solidFill>
                    <a:srgbClr val="99CDB1"/>
                  </a:solidFill>
                  <a:latin typeface="Arial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https://platum.kr/archives/133549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.</a:t>
              </a:r>
              <a:endParaRPr lang="ko-KR" altLang="en-US" sz="600" dirty="0">
                <a:solidFill>
                  <a:srgbClr val="99CDB1"/>
                </a:solidFill>
              </a:endParaRPr>
            </a:p>
            <a:p>
              <a:endParaRPr lang="ko-KR" altLang="en-US" sz="800" dirty="0">
                <a:solidFill>
                  <a:srgbClr val="99CDB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D003086-8A73-478C-A779-CD41BCB177E0}"/>
                </a:ext>
              </a:extLst>
            </p:cNvPr>
            <p:cNvSpPr/>
            <p:nvPr/>
          </p:nvSpPr>
          <p:spPr>
            <a:xfrm>
              <a:off x="5503471" y="6257945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전창협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“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식자재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B2B 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플랫폼 ‘</a:t>
              </a:r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푸드팡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’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110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억 규모 투자 유치”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헤럴드 경제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2022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년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01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월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11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일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en-US" altLang="ko-KR" sz="600" u="sng" dirty="0">
                  <a:solidFill>
                    <a:srgbClr val="99CDB1"/>
                  </a:solidFill>
                  <a:latin typeface="Arial" panose="020B06040202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http://news.heraldcorp.com/view.php?ud=20220111000904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.</a:t>
              </a:r>
              <a:endParaRPr lang="ko-KR" altLang="en-US" sz="600" dirty="0">
                <a:solidFill>
                  <a:srgbClr val="99CDB1"/>
                </a:solidFill>
              </a:endParaRPr>
            </a:p>
            <a:p>
              <a:br>
                <a:rPr lang="ko-KR" altLang="en-US" sz="600" dirty="0">
                  <a:solidFill>
                    <a:srgbClr val="99CDB1"/>
                  </a:solidFill>
                </a:rPr>
              </a:b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조영미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“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식자재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B2B 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유통 플랫폼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부산 첫 </a:t>
              </a:r>
              <a:r>
                <a:rPr lang="ko-KR" altLang="en-US" sz="600" dirty="0" err="1">
                  <a:solidFill>
                    <a:srgbClr val="99CDB1"/>
                  </a:solidFill>
                  <a:latin typeface="Arial" panose="020B0604020202020204" pitchFamily="34" charset="0"/>
                </a:rPr>
                <a:t>유니콘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 기업 꿈꾼다”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부산일보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 2022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년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01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월 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23</a:t>
              </a:r>
              <a:r>
                <a:rPr lang="ko-KR" altLang="en-US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일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, </a:t>
              </a:r>
              <a:endParaRPr lang="ko-KR" altLang="en-US" sz="600" dirty="0">
                <a:solidFill>
                  <a:srgbClr val="99CDB1"/>
                </a:solidFill>
              </a:endParaRPr>
            </a:p>
            <a:p>
              <a:r>
                <a:rPr lang="en-US" altLang="ko-KR" sz="600" u="sng" dirty="0">
                  <a:solidFill>
                    <a:srgbClr val="99CDB1"/>
                  </a:solidFill>
                  <a:latin typeface="Arial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http://www.busan.com/view/busan/view.php?code=2022012318480515064</a:t>
              </a:r>
              <a:r>
                <a:rPr lang="en-US" altLang="ko-KR" sz="600" dirty="0">
                  <a:solidFill>
                    <a:srgbClr val="99CDB1"/>
                  </a:solidFill>
                  <a:latin typeface="Arial" panose="020B0604020202020204" pitchFamily="34" charset="0"/>
                </a:rPr>
                <a:t>.</a:t>
              </a:r>
              <a:endParaRPr lang="ko-KR" altLang="en-US" sz="600" dirty="0">
                <a:solidFill>
                  <a:srgbClr val="99CDB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904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1635521" y="33729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3060509" y="337292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4193963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81919" y="1680457"/>
            <a:ext cx="1335622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개선 방향</a:t>
            </a:r>
            <a:endParaRPr lang="en-US" altLang="ko-KR" sz="2400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05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70232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C8459A-9A27-583C-1F6E-B456A889FAB2}"/>
              </a:ext>
            </a:extLst>
          </p:cNvPr>
          <p:cNvSpPr/>
          <p:nvPr/>
        </p:nvSpPr>
        <p:spPr>
          <a:xfrm>
            <a:off x="693384" y="2689749"/>
            <a:ext cx="925518" cy="32725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712FAE-2987-2387-A865-1E057FB3DFD4}"/>
              </a:ext>
            </a:extLst>
          </p:cNvPr>
          <p:cNvSpPr txBox="1"/>
          <p:nvPr/>
        </p:nvSpPr>
        <p:spPr>
          <a:xfrm>
            <a:off x="744260" y="2684161"/>
            <a:ext cx="925518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기업 목표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A56A9B-9811-193D-936B-ABD280F95220}"/>
              </a:ext>
            </a:extLst>
          </p:cNvPr>
          <p:cNvSpPr txBox="1"/>
          <p:nvPr/>
        </p:nvSpPr>
        <p:spPr>
          <a:xfrm>
            <a:off x="693383" y="3114528"/>
            <a:ext cx="7737063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외식업자를 대상으로 한 합리적인 가격의 식자재 구매</a:t>
            </a:r>
            <a:endParaRPr lang="en-US" altLang="ko-KR" sz="14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0446BD-6062-6122-8382-C2015501CD2E}"/>
              </a:ext>
            </a:extLst>
          </p:cNvPr>
          <p:cNvSpPr txBox="1"/>
          <p:nvPr/>
        </p:nvSpPr>
        <p:spPr>
          <a:xfrm>
            <a:off x="2171084" y="4135379"/>
            <a:ext cx="8003962" cy="1079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빅데이터 센터 지속적으로 운영</a:t>
            </a:r>
            <a:endParaRPr lang="en-US" altLang="ko-KR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  <a:sym typeface="Wingdings" panose="05000000000000000000" pitchFamily="2" charset="2"/>
            </a:endParaRPr>
          </a:p>
          <a:p>
            <a:pPr algn="ctr"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+</a:t>
            </a:r>
          </a:p>
          <a:p>
            <a:pPr algn="ctr"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기상이변</a:t>
            </a:r>
            <a:r>
              <a:rPr lang="en-US" altLang="ko-KR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폭염</a:t>
            </a:r>
            <a:r>
              <a:rPr lang="en-US" altLang="ko-KR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,  </a:t>
            </a:r>
            <a:r>
              <a:rPr lang="ko-KR" altLang="en-US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폭우</a:t>
            </a:r>
            <a:r>
              <a:rPr lang="en-US" altLang="ko-KR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폭설</a:t>
            </a:r>
            <a:r>
              <a:rPr lang="en-US" altLang="ko-KR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가뭄</a:t>
            </a:r>
            <a:r>
              <a:rPr lang="en-US" altLang="ko-KR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에 따른 </a:t>
            </a:r>
            <a:r>
              <a:rPr lang="ko-KR" altLang="en-US" sz="2400" b="1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농산물 시세 예측 서비스</a:t>
            </a:r>
            <a:r>
              <a:rPr lang="ko-KR" altLang="en-US" sz="2400" b="1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제공</a:t>
            </a:r>
            <a:endParaRPr lang="en-US" altLang="ko-KR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7D2CCE-CB5E-3A09-A0E6-59FA88019DD1}"/>
              </a:ext>
            </a:extLst>
          </p:cNvPr>
          <p:cNvSpPr txBox="1"/>
          <p:nvPr/>
        </p:nvSpPr>
        <p:spPr>
          <a:xfrm>
            <a:off x="3009426" y="5725219"/>
            <a:ext cx="6327277" cy="40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“</a:t>
            </a:r>
            <a:r>
              <a:rPr lang="ko-KR" altLang="en-US" sz="20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합리적인 가격</a:t>
            </a:r>
            <a:r>
              <a:rPr lang="en-US" altLang="ko-KR" sz="20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”</a:t>
            </a:r>
            <a:r>
              <a:rPr lang="ko-KR" altLang="en-US" sz="20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의 식자재 구매라는 기업 목표 달성</a:t>
            </a:r>
            <a:endParaRPr lang="en-US" altLang="ko-KR" sz="20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Wingdings" panose="05000000000000000000" pitchFamily="2" charset="2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269E4C2-755E-9083-3E56-B63FA76A700D}"/>
              </a:ext>
            </a:extLst>
          </p:cNvPr>
          <p:cNvCxnSpPr>
            <a:cxnSpLocks/>
          </p:cNvCxnSpPr>
          <p:nvPr/>
        </p:nvCxnSpPr>
        <p:spPr>
          <a:xfrm>
            <a:off x="599834" y="3624744"/>
            <a:ext cx="11007552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F6DA62-927C-87AC-9630-BFD06C870464}"/>
              </a:ext>
            </a:extLst>
          </p:cNvPr>
          <p:cNvSpPr txBox="1"/>
          <p:nvPr/>
        </p:nvSpPr>
        <p:spPr>
          <a:xfrm>
            <a:off x="511007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24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3060509" y="337292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4193963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81919" y="1680457"/>
            <a:ext cx="997389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</a:t>
            </a:r>
            <a:endParaRPr lang="en-US" altLang="ko-KR" sz="2400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06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FE67FF75-5C93-464E-B995-7346E29F0636}"/>
              </a:ext>
            </a:extLst>
          </p:cNvPr>
          <p:cNvCxnSpPr>
            <a:cxnSpLocks/>
          </p:cNvCxnSpPr>
          <p:nvPr/>
        </p:nvCxnSpPr>
        <p:spPr>
          <a:xfrm>
            <a:off x="5948389" y="1721294"/>
            <a:ext cx="0" cy="3880174"/>
          </a:xfrm>
          <a:prstGeom prst="line">
            <a:avLst/>
          </a:prstGeom>
          <a:ln>
            <a:solidFill>
              <a:srgbClr val="26955A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8B381BC-FF5B-4BC9-C78A-B1F365E8FB12}"/>
              </a:ext>
            </a:extLst>
          </p:cNvPr>
          <p:cNvSpPr txBox="1"/>
          <p:nvPr/>
        </p:nvSpPr>
        <p:spPr>
          <a:xfrm>
            <a:off x="6372386" y="1680457"/>
            <a:ext cx="1039067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 </a:t>
            </a:r>
            <a:r>
              <a:rPr lang="ko-KR" altLang="en-US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</a:t>
            </a:r>
            <a:endParaRPr lang="en-US" altLang="ko-KR" sz="2400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5394A11-DA84-E93A-8901-3212C79B814D}"/>
              </a:ext>
            </a:extLst>
          </p:cNvPr>
          <p:cNvSpPr txBox="1"/>
          <p:nvPr/>
        </p:nvSpPr>
        <p:spPr>
          <a:xfrm>
            <a:off x="6448499" y="2573454"/>
            <a:ext cx="3845925" cy="1125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2000" spc="-1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LSTM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단일 계층을 반복 수행하는 순환 신경망의 한 종류 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먼 과거로부터 학습 가능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시계열 데이터 처리에 유용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73254E2-7B5F-00C3-7E1D-ACFEC5F9474C}"/>
              </a:ext>
            </a:extLst>
          </p:cNvPr>
          <p:cNvSpPr txBox="1"/>
          <p:nvPr/>
        </p:nvSpPr>
        <p:spPr>
          <a:xfrm>
            <a:off x="1275328" y="3875735"/>
            <a:ext cx="3737837" cy="44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2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6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한국농수산식품유통공사</a:t>
            </a:r>
            <a:r>
              <a:rPr lang="en-US" altLang="ko-KR" sz="1100" spc="-6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</a:t>
            </a:r>
            <a:r>
              <a:rPr lang="en-US" altLang="ko-KR" sz="1100" spc="-6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aT</a:t>
            </a:r>
            <a:r>
              <a:rPr lang="en-US" altLang="ko-KR" sz="1100" spc="-6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 </a:t>
            </a:r>
            <a:r>
              <a:rPr lang="ko-KR" altLang="en-US" sz="1100" spc="-6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제공</a:t>
            </a:r>
            <a:endParaRPr lang="en-US" altLang="ko-KR" sz="1100" spc="-6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농수산물의 품목별</a:t>
            </a:r>
            <a:r>
              <a:rPr lang="en-US" altLang="ko-KR" sz="1100" spc="-6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100" spc="-6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기간별 도매</a:t>
            </a:r>
            <a:r>
              <a:rPr lang="en-US" altLang="ko-KR" sz="1100" spc="-6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</a:t>
            </a:r>
            <a:r>
              <a:rPr lang="ko-KR" altLang="en-US" sz="1100" spc="-6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소매 가격 데이터</a:t>
            </a:r>
            <a:endParaRPr lang="en-US" altLang="ko-KR" sz="1100" spc="-6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A0699D8-5696-C88D-C8BE-B522AE316B00}"/>
              </a:ext>
            </a:extLst>
          </p:cNvPr>
          <p:cNvSpPr txBox="1"/>
          <p:nvPr/>
        </p:nvSpPr>
        <p:spPr>
          <a:xfrm>
            <a:off x="1144490" y="3476391"/>
            <a:ext cx="2547341" cy="40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2000" spc="-1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r>
              <a:rPr lang="ko-KR" altLang="en-US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농산물 유통정보 데이터</a:t>
            </a:r>
            <a:endParaRPr lang="en-US" altLang="ko-KR" b="1" dirty="0">
              <a:solidFill>
                <a:srgbClr val="00833D"/>
              </a:solidFill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84175F-CAD0-B1D7-FEFE-62CA87518944}"/>
              </a:ext>
            </a:extLst>
          </p:cNvPr>
          <p:cNvSpPr txBox="1"/>
          <p:nvPr/>
        </p:nvSpPr>
        <p:spPr>
          <a:xfrm>
            <a:off x="1299922" y="5854067"/>
            <a:ext cx="1696959" cy="44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2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기상청 제공</a:t>
            </a:r>
            <a:endParaRPr lang="en-US" altLang="ko-KR" sz="1100" spc="-6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과거 기상 데이터</a:t>
            </a:r>
            <a:endParaRPr lang="en-US" altLang="ko-KR" sz="1100" spc="-6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F7AAA237-1256-1BC4-14D3-651F4EBB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17" y="2349743"/>
            <a:ext cx="2439652" cy="1079270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675BF2B1-9455-FCD4-6ED4-6DD7E456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99" y="4724655"/>
            <a:ext cx="2691814" cy="791393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E21418EA-0FCA-5746-2BEC-E0A5A0949BB9}"/>
              </a:ext>
            </a:extLst>
          </p:cNvPr>
          <p:cNvSpPr txBox="1"/>
          <p:nvPr/>
        </p:nvSpPr>
        <p:spPr>
          <a:xfrm>
            <a:off x="1144490" y="5489226"/>
            <a:ext cx="1696960" cy="40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2000" spc="-1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r>
              <a:rPr lang="ko-KR" altLang="en-US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기상청 데이터</a:t>
            </a:r>
            <a:endParaRPr lang="en-US" altLang="ko-KR" b="1" dirty="0">
              <a:solidFill>
                <a:srgbClr val="00833D"/>
              </a:solidFill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934D789-AAE2-344C-C9D7-8B08BB57785F}"/>
              </a:ext>
            </a:extLst>
          </p:cNvPr>
          <p:cNvSpPr txBox="1"/>
          <p:nvPr/>
        </p:nvSpPr>
        <p:spPr>
          <a:xfrm>
            <a:off x="1635521" y="33729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D27F7AB-85E0-8109-5F75-2D286AB087ED}"/>
              </a:ext>
            </a:extLst>
          </p:cNvPr>
          <p:cNvSpPr txBox="1"/>
          <p:nvPr/>
        </p:nvSpPr>
        <p:spPr>
          <a:xfrm>
            <a:off x="510923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47E242C-0E62-4B91-AEB9-40B37120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595" y="3928405"/>
            <a:ext cx="5172075" cy="1524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81AB44-FAD4-1E3B-CC62-F202EF4AD530}"/>
              </a:ext>
            </a:extLst>
          </p:cNvPr>
          <p:cNvSpPr/>
          <p:nvPr/>
        </p:nvSpPr>
        <p:spPr>
          <a:xfrm>
            <a:off x="5948389" y="6465300"/>
            <a:ext cx="45367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Christopher </a:t>
            </a:r>
            <a:r>
              <a:rPr lang="en-US" altLang="ko-KR" sz="800" dirty="0" err="1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Olah</a:t>
            </a:r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“Understanding LSTM Networks”, </a:t>
            </a:r>
            <a:r>
              <a:rPr lang="en-US" altLang="ko-KR" sz="800" dirty="0" err="1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colah‘s</a:t>
            </a:r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blog, </a:t>
            </a:r>
            <a:r>
              <a:rPr lang="en-US" altLang="ko-KR" sz="800" i="1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Aug, 27, 2015</a:t>
            </a:r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https://colah.github.io/posts/2015-08-Understanding-LSTMs/</a:t>
            </a:r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sz="800" dirty="0">
              <a:solidFill>
                <a:srgbClr val="99CDB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05E626-BC4C-5D39-B25C-2065CD96B574}"/>
              </a:ext>
            </a:extLst>
          </p:cNvPr>
          <p:cNvSpPr/>
          <p:nvPr/>
        </p:nvSpPr>
        <p:spPr>
          <a:xfrm>
            <a:off x="124051" y="6465300"/>
            <a:ext cx="3737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KAMIS </a:t>
            </a:r>
            <a:r>
              <a:rPr lang="ko-KR" altLang="en-US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홈페이지 로고 </a:t>
            </a:r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https://www.kamis.or.kr/customer/main/main.do</a:t>
            </a:r>
          </a:p>
          <a:p>
            <a:r>
              <a:rPr lang="ko-KR" altLang="en-US" sz="800" dirty="0" err="1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기상자료개방포털</a:t>
            </a:r>
            <a:r>
              <a:rPr lang="ko-KR" altLang="en-US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홈페이지 로고 </a:t>
            </a:r>
            <a:r>
              <a:rPr lang="en-US" altLang="ko-KR" sz="800" dirty="0">
                <a:solidFill>
                  <a:srgbClr val="99CDB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https://data.kma.go.kr/cmmn/main.do</a:t>
            </a:r>
          </a:p>
        </p:txBody>
      </p:sp>
    </p:spTree>
    <p:extLst>
      <p:ext uri="{BB962C8B-B14F-4D97-AF65-F5344CB8AC3E}">
        <p14:creationId xmlns:p14="http://schemas.microsoft.com/office/powerpoint/2010/main" val="345940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1066-08BB-48B4-9A6A-51C7E88D6273}"/>
              </a:ext>
            </a:extLst>
          </p:cNvPr>
          <p:cNvSpPr txBox="1"/>
          <p:nvPr/>
        </p:nvSpPr>
        <p:spPr>
          <a:xfrm>
            <a:off x="1635521" y="33729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510923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3060509" y="337292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4193963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496657" y="1657297"/>
            <a:ext cx="1606530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사업화 전략</a:t>
            </a:r>
            <a:endParaRPr lang="en-US" altLang="ko-KR" sz="2400" spc="-100" dirty="0">
              <a:ln>
                <a:solidFill>
                  <a:srgbClr val="00833D">
                    <a:alpha val="0"/>
                  </a:srgbClr>
                </a:solidFill>
              </a:ln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07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D94188-B3C9-4084-AF5E-FD38A25243FF}"/>
              </a:ext>
            </a:extLst>
          </p:cNvPr>
          <p:cNvGrpSpPr/>
          <p:nvPr/>
        </p:nvGrpSpPr>
        <p:grpSpPr>
          <a:xfrm>
            <a:off x="1888186" y="3044764"/>
            <a:ext cx="8415628" cy="1974066"/>
            <a:chOff x="1888186" y="3319084"/>
            <a:chExt cx="8415628" cy="197406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438BF99-6DB7-417D-B8A7-3D485CDA6D1A}"/>
                </a:ext>
              </a:extLst>
            </p:cNvPr>
            <p:cNvSpPr/>
            <p:nvPr/>
          </p:nvSpPr>
          <p:spPr>
            <a:xfrm>
              <a:off x="1888186" y="3331828"/>
              <a:ext cx="1961322" cy="1961322"/>
            </a:xfrm>
            <a:prstGeom prst="ellipse">
              <a:avLst/>
            </a:prstGeom>
            <a:noFill/>
            <a:ln w="76200">
              <a:solidFill>
                <a:srgbClr val="0083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FF622C-C86A-498D-8C4A-AEF04876B01E}"/>
                </a:ext>
              </a:extLst>
            </p:cNvPr>
            <p:cNvSpPr txBox="1"/>
            <p:nvPr/>
          </p:nvSpPr>
          <p:spPr>
            <a:xfrm>
              <a:off x="1992634" y="3919241"/>
              <a:ext cx="1752425" cy="820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400" spc="-1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도매 서비스 </a:t>
              </a:r>
              <a:endParaRPr lang="en-US" altLang="ko-KR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b="1" spc="-1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무료 회원제</a:t>
              </a:r>
              <a:r>
                <a:rPr lang="ko-KR" altLang="en-US" sz="1400" spc="-1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로 </a:t>
              </a:r>
              <a:endParaRPr lang="en-US" altLang="ko-KR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400" spc="-1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계속 운영</a:t>
              </a:r>
              <a:endParaRPr lang="en-US" altLang="ko-KR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3FC9870-92DE-4246-BECB-C14EAFFD1A11}"/>
                </a:ext>
              </a:extLst>
            </p:cNvPr>
            <p:cNvGrpSpPr/>
            <p:nvPr/>
          </p:nvGrpSpPr>
          <p:grpSpPr>
            <a:xfrm>
              <a:off x="5115339" y="3319084"/>
              <a:ext cx="1961322" cy="1961322"/>
              <a:chOff x="4343938" y="3057073"/>
              <a:chExt cx="1961322" cy="196132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F4FE24-75E3-44CB-9FD0-FA0D35305FF1}"/>
                  </a:ext>
                </a:extLst>
              </p:cNvPr>
              <p:cNvSpPr txBox="1"/>
              <p:nvPr/>
            </p:nvSpPr>
            <p:spPr>
              <a:xfrm>
                <a:off x="4463859" y="3657229"/>
                <a:ext cx="1721480" cy="820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400" spc="-100" dirty="0">
                    <a:ln>
                      <a:solidFill>
                        <a:srgbClr val="00833D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농산물 시세 예측 서비스를 </a:t>
                </a:r>
                <a:r>
                  <a:rPr lang="ko-KR" altLang="en-US" sz="1600" b="1" spc="-100" dirty="0">
                    <a:ln>
                      <a:solidFill>
                        <a:srgbClr val="00833D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유료 구독</a:t>
                </a:r>
                <a:r>
                  <a:rPr lang="ko-KR" altLang="en-US" sz="1400" b="1" spc="-100" dirty="0">
                    <a:ln>
                      <a:solidFill>
                        <a:srgbClr val="00833D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ko-KR" altLang="en-US" sz="1400" spc="-100" dirty="0">
                    <a:ln>
                      <a:solidFill>
                        <a:srgbClr val="00833D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형식으로 제공</a:t>
                </a:r>
                <a:endParaRPr lang="en-US" altLang="ko-KR" sz="1400" spc="-1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43373E3-E5E2-41C7-B3BB-263CD52AAC1A}"/>
                  </a:ext>
                </a:extLst>
              </p:cNvPr>
              <p:cNvSpPr/>
              <p:nvPr/>
            </p:nvSpPr>
            <p:spPr>
              <a:xfrm>
                <a:off x="4343938" y="3057073"/>
                <a:ext cx="1961322" cy="1961322"/>
              </a:xfrm>
              <a:prstGeom prst="ellipse">
                <a:avLst/>
              </a:prstGeom>
              <a:noFill/>
              <a:ln w="76200">
                <a:solidFill>
                  <a:srgbClr val="0083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16A163-6766-4F4F-BC62-CF90B3152EED}"/>
                </a:ext>
              </a:extLst>
            </p:cNvPr>
            <p:cNvGrpSpPr/>
            <p:nvPr/>
          </p:nvGrpSpPr>
          <p:grpSpPr>
            <a:xfrm>
              <a:off x="8342492" y="3319084"/>
              <a:ext cx="1961322" cy="1961322"/>
              <a:chOff x="8246703" y="3044328"/>
              <a:chExt cx="1961322" cy="196132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25773A-D632-4B6F-9715-DCCB4481C29C}"/>
                  </a:ext>
                </a:extLst>
              </p:cNvPr>
              <p:cNvSpPr txBox="1"/>
              <p:nvPr/>
            </p:nvSpPr>
            <p:spPr>
              <a:xfrm>
                <a:off x="8271168" y="3615998"/>
                <a:ext cx="1912391" cy="817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400" spc="-100" dirty="0">
                    <a:ln>
                      <a:solidFill>
                        <a:srgbClr val="00833D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실제 가격 </a:t>
                </a:r>
                <a:r>
                  <a:rPr lang="en-US" altLang="ko-KR" sz="1400" spc="-100" dirty="0">
                    <a:ln>
                      <a:solidFill>
                        <a:srgbClr val="00833D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– </a:t>
                </a:r>
                <a:r>
                  <a:rPr lang="ko-KR" altLang="en-US" sz="1400" spc="-100" dirty="0">
                    <a:ln>
                      <a:solidFill>
                        <a:srgbClr val="00833D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예측가격 값이 일정 범위 이상 차이나는 경우 </a:t>
                </a:r>
                <a:r>
                  <a:rPr lang="ko-KR" altLang="en-US" sz="1600" b="1" spc="-100" dirty="0">
                    <a:ln>
                      <a:solidFill>
                        <a:srgbClr val="00833D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구독료 부분 환급</a:t>
                </a:r>
                <a:endParaRPr lang="en-US" altLang="ko-KR" sz="1600" b="1" spc="-100" dirty="0">
                  <a:ln>
                    <a:solidFill>
                      <a:srgbClr val="00833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62F7A0BB-3ABC-4ED8-B451-E697E355191D}"/>
                  </a:ext>
                </a:extLst>
              </p:cNvPr>
              <p:cNvSpPr/>
              <p:nvPr/>
            </p:nvSpPr>
            <p:spPr>
              <a:xfrm>
                <a:off x="8246703" y="3044328"/>
                <a:ext cx="1961322" cy="1961322"/>
              </a:xfrm>
              <a:prstGeom prst="ellipse">
                <a:avLst/>
              </a:prstGeom>
              <a:noFill/>
              <a:ln w="76200">
                <a:solidFill>
                  <a:srgbClr val="0083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978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9E21066-08BB-48B4-9A6A-51C7E88D6273}"/>
              </a:ext>
            </a:extLst>
          </p:cNvPr>
          <p:cNvSpPr txBox="1"/>
          <p:nvPr/>
        </p:nvSpPr>
        <p:spPr>
          <a:xfrm>
            <a:off x="3062791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510923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1635457" y="337292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4193963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510923" y="1515123"/>
            <a:ext cx="750526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RNN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08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3FCA9-1120-72E7-7EB5-58DD7EC563C4}"/>
              </a:ext>
            </a:extLst>
          </p:cNvPr>
          <p:cNvSpPr txBox="1"/>
          <p:nvPr/>
        </p:nvSpPr>
        <p:spPr>
          <a:xfrm>
            <a:off x="504834" y="2106312"/>
            <a:ext cx="7845051" cy="307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 err="1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출력값의</a:t>
            </a:r>
            <a:r>
              <a:rPr lang="ko-KR" altLang="ko-KR" sz="14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일부가 입력 값에 다시 포함되는 연속성 개념의 신경망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5C761-D5E4-78D0-409C-345AAD34361E}"/>
              </a:ext>
            </a:extLst>
          </p:cNvPr>
          <p:cNvSpPr txBox="1"/>
          <p:nvPr/>
        </p:nvSpPr>
        <p:spPr>
          <a:xfrm>
            <a:off x="504834" y="2471284"/>
            <a:ext cx="11388842" cy="307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시간 순서의 입력 데이터를 학습할 때 은닉층을 이용하여 각각의 상태를 저장했다가 학습에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E7F61-041D-2E8B-AE87-7213002BD3EE}"/>
              </a:ext>
            </a:extLst>
          </p:cNvPr>
          <p:cNvSpPr txBox="1"/>
          <p:nvPr/>
        </p:nvSpPr>
        <p:spPr>
          <a:xfrm>
            <a:off x="609019" y="3924241"/>
            <a:ext cx="88104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600" dirty="0"/>
          </a:p>
          <a:p>
            <a:r>
              <a:rPr lang="ko-KR" altLang="en-US" sz="1600" dirty="0"/>
              <a:t>단점</a:t>
            </a:r>
            <a:r>
              <a:rPr lang="en-US" altLang="ko-KR" sz="1600" dirty="0"/>
              <a:t>:</a:t>
            </a:r>
          </a:p>
          <a:p>
            <a:r>
              <a:rPr lang="en-US" altLang="ko-KR" sz="16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simple RNN</a:t>
            </a:r>
            <a:r>
              <a:rPr lang="ko-KR" altLang="ko-KR" sz="16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경우</a:t>
            </a:r>
            <a:r>
              <a:rPr lang="en-US" altLang="ko-KR" sz="16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ko-KR" sz="16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입력 데이터가 많아질수록</a:t>
            </a:r>
            <a:r>
              <a:rPr lang="en-US" altLang="ko-KR" sz="16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</a:p>
          <a:p>
            <a:r>
              <a:rPr lang="ko-KR" altLang="ko-KR" sz="16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은닉층에서 보관하는 과거의 정보가 마지막 레이어까지 충분히 전달되지 못하는 </a:t>
            </a:r>
            <a:r>
              <a:rPr lang="ko-KR" altLang="ko-KR" sz="1600" kern="100" dirty="0">
                <a:effectLst/>
                <a:highlight>
                  <a:srgbClr val="FFFF00"/>
                </a:highlight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장기 의존성 </a:t>
            </a:r>
            <a:r>
              <a:rPr lang="ko-KR" altLang="ko-KR" sz="16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문제 발생</a:t>
            </a:r>
            <a:r>
              <a:rPr lang="en-US" altLang="ko-KR" sz="16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ko-KR" sz="1600" kern="100" dirty="0">
              <a:effectLst/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 sz="1600" dirty="0"/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05234A0F-53A4-7806-459B-20EBF5DA3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5" t="25486" b="10525"/>
          <a:stretch/>
        </p:blipFill>
        <p:spPr bwMode="auto">
          <a:xfrm>
            <a:off x="2899580" y="4991910"/>
            <a:ext cx="3976080" cy="157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D19C15-2CA3-1D4B-782D-F50E3FB3F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9" t="69592" r="21750" b="20287"/>
          <a:stretch/>
        </p:blipFill>
        <p:spPr>
          <a:xfrm>
            <a:off x="2238011" y="2890484"/>
            <a:ext cx="4845491" cy="9833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D2B4741-14E6-09A4-3545-95538C1365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14" t="42726" r="31856" b="37915"/>
          <a:stretch/>
        </p:blipFill>
        <p:spPr>
          <a:xfrm>
            <a:off x="8349885" y="1467039"/>
            <a:ext cx="2721519" cy="231620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FB3DF9-5BF9-917C-B86F-6B4611A5D248}"/>
              </a:ext>
            </a:extLst>
          </p:cNvPr>
          <p:cNvSpPr/>
          <p:nvPr/>
        </p:nvSpPr>
        <p:spPr>
          <a:xfrm>
            <a:off x="10500344" y="2202581"/>
            <a:ext cx="372621" cy="38687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C06A26-562E-349E-B241-2077AC3C0709}"/>
              </a:ext>
            </a:extLst>
          </p:cNvPr>
          <p:cNvSpPr txBox="1"/>
          <p:nvPr/>
        </p:nvSpPr>
        <p:spPr>
          <a:xfrm>
            <a:off x="6588904" y="1700458"/>
            <a:ext cx="253042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입력</a:t>
            </a:r>
            <a:r>
              <a:rPr lang="en-US" altLang="ko-KR" sz="12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</a:t>
            </a:r>
            <a:r>
              <a:rPr lang="ko-KR" altLang="en-US" sz="12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데이터 </a:t>
            </a:r>
            <a:r>
              <a:rPr lang="en-US" altLang="ko-KR" sz="1200" kern="100" dirty="0" err="1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x</a:t>
            </a:r>
            <a:r>
              <a:rPr lang="en-US" altLang="ko-KR" sz="1200" kern="100" baseline="-25000" dirty="0" err="1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</a:t>
            </a:r>
            <a:r>
              <a:rPr lang="ko-KR" altLang="en-US" sz="12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12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+ </a:t>
            </a:r>
            <a:r>
              <a:rPr lang="ko-KR" altLang="en-US" sz="12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이전 은닉상태 </a:t>
            </a:r>
            <a:r>
              <a:rPr lang="en-US" altLang="ko-KR" sz="12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h</a:t>
            </a:r>
            <a:r>
              <a:rPr lang="en-US" altLang="ko-KR" sz="1200" kern="100" baseline="-250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t-1</a:t>
            </a:r>
            <a:endParaRPr lang="ko-KR" altLang="ko-KR" sz="1200" kern="100" baseline="-25000" dirty="0">
              <a:effectLst/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8B48B-26EA-A97B-2D99-D59F7C6E2A85}"/>
              </a:ext>
            </a:extLst>
          </p:cNvPr>
          <p:cNvSpPr txBox="1"/>
          <p:nvPr/>
        </p:nvSpPr>
        <p:spPr>
          <a:xfrm>
            <a:off x="10113546" y="1723421"/>
            <a:ext cx="1689433" cy="27699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출력</a:t>
            </a:r>
            <a:r>
              <a:rPr lang="en-US" altLang="ko-KR" sz="12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</a:t>
            </a:r>
            <a:r>
              <a:rPr lang="ko-KR" altLang="en-US" sz="1200" kern="1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현재 은닉상태 </a:t>
            </a:r>
            <a:r>
              <a:rPr lang="en-US" altLang="ko-KR" sz="1200" kern="100" dirty="0" err="1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h</a:t>
            </a:r>
            <a:r>
              <a:rPr lang="en-US" altLang="ko-KR" sz="1200" kern="100" baseline="-25000" dirty="0" err="1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</a:t>
            </a:r>
            <a:endParaRPr lang="ko-KR" altLang="ko-KR" sz="1200" kern="100" baseline="-25000" dirty="0">
              <a:effectLst/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AC83E3-A051-10C0-195D-59DBFD257604}"/>
              </a:ext>
            </a:extLst>
          </p:cNvPr>
          <p:cNvSpPr/>
          <p:nvPr/>
        </p:nvSpPr>
        <p:spPr>
          <a:xfrm>
            <a:off x="8457057" y="2210875"/>
            <a:ext cx="372624" cy="3785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F078F78-9FBF-5801-B430-55C9714580E7}"/>
              </a:ext>
            </a:extLst>
          </p:cNvPr>
          <p:cNvCxnSpPr>
            <a:cxnSpLocks/>
          </p:cNvCxnSpPr>
          <p:nvPr/>
        </p:nvCxnSpPr>
        <p:spPr>
          <a:xfrm>
            <a:off x="10151457" y="2400164"/>
            <a:ext cx="0" cy="13119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881AE92-AD36-F9B8-D526-E26104512DAF}"/>
              </a:ext>
            </a:extLst>
          </p:cNvPr>
          <p:cNvCxnSpPr>
            <a:cxnSpLocks/>
          </p:cNvCxnSpPr>
          <p:nvPr/>
        </p:nvCxnSpPr>
        <p:spPr>
          <a:xfrm flipH="1" flipV="1">
            <a:off x="9664040" y="3696881"/>
            <a:ext cx="487417" cy="117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9F0A72B-FA70-1134-2F23-131812C1FBB5}"/>
              </a:ext>
            </a:extLst>
          </p:cNvPr>
          <p:cNvCxnSpPr>
            <a:cxnSpLocks/>
          </p:cNvCxnSpPr>
          <p:nvPr/>
        </p:nvCxnSpPr>
        <p:spPr>
          <a:xfrm flipV="1">
            <a:off x="9671660" y="3388360"/>
            <a:ext cx="0" cy="327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70F929F-A4FD-8BDE-A0B3-1E2A17E70A2F}"/>
              </a:ext>
            </a:extLst>
          </p:cNvPr>
          <p:cNvCxnSpPr>
            <a:cxnSpLocks/>
          </p:cNvCxnSpPr>
          <p:nvPr/>
        </p:nvCxnSpPr>
        <p:spPr>
          <a:xfrm flipV="1">
            <a:off x="8820350" y="2404694"/>
            <a:ext cx="569024" cy="9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55F4A9-FEF5-A1AA-FC2E-C3218CFCC16A}"/>
              </a:ext>
            </a:extLst>
          </p:cNvPr>
          <p:cNvSpPr/>
          <p:nvPr/>
        </p:nvSpPr>
        <p:spPr>
          <a:xfrm>
            <a:off x="113952" y="6568102"/>
            <a:ext cx="10502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신성호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이미경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송사광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‘</a:t>
            </a:r>
            <a:r>
              <a:rPr lang="en-US" altLang="ko-Kore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LSTM 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네트워크를 활용한 농산물 가격 예측 모델’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한국콘텐츠학회논문지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ore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volume 18 issue 11 (2018)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</a:p>
          <a:p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사이토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고키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밑바닥부터 시작하는 딥러닝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2,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한빛미디어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65865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6C09-134B-4C6E-A347-B9E1F4A734C1}"/>
              </a:ext>
            </a:extLst>
          </p:cNvPr>
          <p:cNvSpPr/>
          <p:nvPr/>
        </p:nvSpPr>
        <p:spPr>
          <a:xfrm>
            <a:off x="10910700" y="-813009"/>
            <a:ext cx="584614" cy="323829"/>
          </a:xfrm>
          <a:prstGeom prst="rect">
            <a:avLst/>
          </a:prstGeom>
          <a:solidFill>
            <a:srgbClr val="00833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111F3-4507-418A-935D-95F2440B9B28}"/>
              </a:ext>
            </a:extLst>
          </p:cNvPr>
          <p:cNvSpPr/>
          <p:nvPr/>
        </p:nvSpPr>
        <p:spPr>
          <a:xfrm>
            <a:off x="11607386" y="-809380"/>
            <a:ext cx="584614" cy="323829"/>
          </a:xfrm>
          <a:prstGeom prst="rect">
            <a:avLst/>
          </a:prstGeom>
          <a:solidFill>
            <a:srgbClr val="E0CF2A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DFCF2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1066-08BB-48B4-9A6A-51C7E88D6273}"/>
              </a:ext>
            </a:extLst>
          </p:cNvPr>
          <p:cNvSpPr txBox="1"/>
          <p:nvPr/>
        </p:nvSpPr>
        <p:spPr>
          <a:xfrm>
            <a:off x="3062791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기술 소개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39AB-18AA-46B0-B729-D770240918C1}"/>
              </a:ext>
            </a:extLst>
          </p:cNvPr>
          <p:cNvSpPr txBox="1"/>
          <p:nvPr/>
        </p:nvSpPr>
        <p:spPr>
          <a:xfrm>
            <a:off x="510923" y="33729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조사 기업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E7D4E-48D6-4C8E-9922-9DCAB13BD34C}"/>
              </a:ext>
            </a:extLst>
          </p:cNvPr>
          <p:cNvSpPr txBox="1"/>
          <p:nvPr/>
        </p:nvSpPr>
        <p:spPr>
          <a:xfrm>
            <a:off x="1635457" y="337292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비즈니스 모델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72A96-0E72-42E4-A059-93C8B1054661}"/>
              </a:ext>
            </a:extLst>
          </p:cNvPr>
          <p:cNvSpPr txBox="1"/>
          <p:nvPr/>
        </p:nvSpPr>
        <p:spPr>
          <a:xfrm>
            <a:off x="4193963" y="33729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0B91B-0344-405D-9420-8271EDA06836}"/>
              </a:ext>
            </a:extLst>
          </p:cNvPr>
          <p:cNvSpPr txBox="1"/>
          <p:nvPr/>
        </p:nvSpPr>
        <p:spPr>
          <a:xfrm>
            <a:off x="510923" y="1515123"/>
            <a:ext cx="920445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00" dirty="0">
                <a:ln>
                  <a:solidFill>
                    <a:srgbClr val="00833D">
                      <a:alpha val="0"/>
                    </a:srgbClr>
                  </a:solidFill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4AE2C-E168-4686-A6EE-679B72A581DA}"/>
              </a:ext>
            </a:extLst>
          </p:cNvPr>
          <p:cNvSpPr txBox="1"/>
          <p:nvPr/>
        </p:nvSpPr>
        <p:spPr>
          <a:xfrm>
            <a:off x="11324805" y="6320857"/>
            <a:ext cx="325730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70000"/>
                  </a:srgb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09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B8C47-A8E0-4F75-BABE-DC32718CB6D6}"/>
              </a:ext>
            </a:extLst>
          </p:cNvPr>
          <p:cNvCxnSpPr/>
          <p:nvPr/>
        </p:nvCxnSpPr>
        <p:spPr>
          <a:xfrm>
            <a:off x="0" y="961067"/>
            <a:ext cx="12192000" cy="0"/>
          </a:xfrm>
          <a:prstGeom prst="line">
            <a:avLst/>
          </a:prstGeom>
          <a:ln>
            <a:solidFill>
              <a:srgbClr val="269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9DFFBF-7CD3-792A-D510-957CDEC20B25}"/>
              </a:ext>
            </a:extLst>
          </p:cNvPr>
          <p:cNvSpPr txBox="1"/>
          <p:nvPr/>
        </p:nvSpPr>
        <p:spPr>
          <a:xfrm>
            <a:off x="5013165" y="33729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rgbClr val="00833D">
                    <a:alpha val="50000"/>
                  </a:srgb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발전가능성</a:t>
            </a:r>
            <a:endParaRPr lang="en-US" altLang="ko-KR" sz="12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rgbClr val="00833D">
                  <a:alpha val="50000"/>
                </a:srgb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ED9FF4-617A-88F4-DF1A-68A55BB74BDB}"/>
              </a:ext>
            </a:extLst>
          </p:cNvPr>
          <p:cNvSpPr txBox="1"/>
          <p:nvPr/>
        </p:nvSpPr>
        <p:spPr>
          <a:xfrm>
            <a:off x="609019" y="2735512"/>
            <a:ext cx="234360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rgbClr val="00833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1400" spc="-100" dirty="0">
              <a:ln>
                <a:solidFill>
                  <a:srgbClr val="00833D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3FCA9-1120-72E7-7EB5-58DD7EC563C4}"/>
              </a:ext>
            </a:extLst>
          </p:cNvPr>
          <p:cNvSpPr txBox="1"/>
          <p:nvPr/>
        </p:nvSpPr>
        <p:spPr>
          <a:xfrm>
            <a:off x="504834" y="2106312"/>
            <a:ext cx="7845051" cy="307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RNN</a:t>
            </a:r>
            <a:r>
              <a:rPr lang="ko-KR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한 종류로</a:t>
            </a:r>
            <a:r>
              <a:rPr lang="en-US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simple RNN</a:t>
            </a:r>
            <a:r>
              <a:rPr lang="ko-KR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단점이었던 장기 의존성 문제를 해결 가능</a:t>
            </a:r>
            <a:endParaRPr lang="ko-KR" altLang="ko-KR" sz="1400" kern="100" dirty="0">
              <a:effectLst/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5C761-D5E4-78D0-409C-345AAD34361E}"/>
              </a:ext>
            </a:extLst>
          </p:cNvPr>
          <p:cNvSpPr txBox="1"/>
          <p:nvPr/>
        </p:nvSpPr>
        <p:spPr>
          <a:xfrm>
            <a:off x="504834" y="2471284"/>
            <a:ext cx="11388842" cy="307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이전 단계의 정보를 기존 은닉층이 아닌 </a:t>
            </a:r>
            <a:r>
              <a:rPr lang="en-US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memory cell</a:t>
            </a:r>
            <a:r>
              <a:rPr lang="ko-KR" altLang="ko-KR" sz="1400" dirty="0"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 저장하여 다음 단계로 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진행</a:t>
            </a:r>
            <a:endParaRPr lang="ko-KR" altLang="ko-KR" sz="1400" kern="100" dirty="0">
              <a:effectLst/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F8DE33-0208-3D99-AE01-3FCF0E1F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3" t="42639" r="21910" b="43026"/>
          <a:stretch/>
        </p:blipFill>
        <p:spPr>
          <a:xfrm>
            <a:off x="2280112" y="4116712"/>
            <a:ext cx="6022889" cy="17802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163AA4-1BC9-42B0-4037-DF14F7FB0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42" t="46845" r="21524" b="20107"/>
          <a:stretch/>
        </p:blipFill>
        <p:spPr>
          <a:xfrm>
            <a:off x="7299502" y="1176305"/>
            <a:ext cx="3484923" cy="23053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A03D9FF-8B13-3961-FD8B-EE9FD70348A3}"/>
              </a:ext>
            </a:extLst>
          </p:cNvPr>
          <p:cNvSpPr/>
          <p:nvPr/>
        </p:nvSpPr>
        <p:spPr>
          <a:xfrm>
            <a:off x="113952" y="6568102"/>
            <a:ext cx="10502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신성호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이미경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송사광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‘</a:t>
            </a:r>
            <a:r>
              <a:rPr lang="en-US" altLang="ko-Kore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LSTM 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네트워크를 활용한 농산물 가격 예측 모델’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한국콘텐츠학회논문지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ore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volume 18 issue 11 (2018)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</a:p>
          <a:p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사이토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고키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밑바닥부터 시작하는 딥러닝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2, </a:t>
            </a:r>
            <a:r>
              <a:rPr lang="ko-KR" altLang="en-US" sz="800" dirty="0" err="1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한빛미디어</a:t>
            </a:r>
            <a:r>
              <a:rPr lang="en-US" altLang="ko-KR" sz="800" dirty="0">
                <a:solidFill>
                  <a:srgbClr val="99CDB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(2019)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5638B4-4B07-2876-FF46-6D89FED2A5F5}"/>
              </a:ext>
            </a:extLst>
          </p:cNvPr>
          <p:cNvSpPr/>
          <p:nvPr/>
        </p:nvSpPr>
        <p:spPr>
          <a:xfrm>
            <a:off x="5757188" y="4626942"/>
            <a:ext cx="392446" cy="207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0B1969-627E-ECA1-144A-53446CDB0A94}"/>
              </a:ext>
            </a:extLst>
          </p:cNvPr>
          <p:cNvSpPr/>
          <p:nvPr/>
        </p:nvSpPr>
        <p:spPr>
          <a:xfrm>
            <a:off x="7608881" y="4626942"/>
            <a:ext cx="392446" cy="207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50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1309</Words>
  <Application>Microsoft Office PowerPoint</Application>
  <PresentationFormat>와이드스크린</PresentationFormat>
  <Paragraphs>264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G마켓 산스 Bold</vt:lpstr>
      <vt:lpstr>G마켓 산스 Medium</vt:lpstr>
      <vt:lpstr>Microsoft GothicNeo</vt:lpstr>
      <vt:lpstr>Microsoft GothicNeo Light</vt:lpstr>
      <vt:lpstr>Montserrat SemiBold</vt:lpstr>
      <vt:lpstr>Arial</vt:lpstr>
      <vt:lpstr>Arial Black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민병조</dc:creator>
  <cp:lastModifiedBy>노 유진</cp:lastModifiedBy>
  <cp:revision>47</cp:revision>
  <dcterms:created xsi:type="dcterms:W3CDTF">2021-11-22T14:45:07Z</dcterms:created>
  <dcterms:modified xsi:type="dcterms:W3CDTF">2022-05-18T13:11:10Z</dcterms:modified>
</cp:coreProperties>
</file>